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3" r:id="rId1"/>
  </p:sldMasterIdLst>
  <p:notesMasterIdLst>
    <p:notesMasterId r:id="rId25"/>
  </p:notesMasterIdLst>
  <p:handoutMasterIdLst>
    <p:handoutMasterId r:id="rId26"/>
  </p:handoutMasterIdLst>
  <p:sldIdLst>
    <p:sldId id="399" r:id="rId2"/>
    <p:sldId id="419" r:id="rId3"/>
    <p:sldId id="400" r:id="rId4"/>
    <p:sldId id="404" r:id="rId5"/>
    <p:sldId id="401" r:id="rId6"/>
    <p:sldId id="405" r:id="rId7"/>
    <p:sldId id="409" r:id="rId8"/>
    <p:sldId id="402" r:id="rId9"/>
    <p:sldId id="406" r:id="rId10"/>
    <p:sldId id="408" r:id="rId11"/>
    <p:sldId id="410" r:id="rId12"/>
    <p:sldId id="407" r:id="rId13"/>
    <p:sldId id="411" r:id="rId14"/>
    <p:sldId id="412" r:id="rId15"/>
    <p:sldId id="413" r:id="rId16"/>
    <p:sldId id="418" r:id="rId17"/>
    <p:sldId id="414" r:id="rId18"/>
    <p:sldId id="415" r:id="rId19"/>
    <p:sldId id="416" r:id="rId20"/>
    <p:sldId id="417" r:id="rId21"/>
    <p:sldId id="420" r:id="rId22"/>
    <p:sldId id="421" r:id="rId23"/>
    <p:sldId id="422" r:id="rId24"/>
  </p:sldIdLst>
  <p:sldSz cx="9144000" cy="5143500" type="screen16x9"/>
  <p:notesSz cx="6858000" cy="9144000"/>
  <p:defaultTextStyle>
    <a:defPPr>
      <a:defRPr lang="en-US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5613" indent="-650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2813" indent="-133350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0013" indent="-200025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7213" indent="-2682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84A"/>
    <a:srgbClr val="BECE45"/>
    <a:srgbClr val="F16422"/>
    <a:srgbClr val="630235"/>
    <a:srgbClr val="E43989"/>
    <a:srgbClr val="E7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59779" autoAdjust="0"/>
  </p:normalViewPr>
  <p:slideViewPr>
    <p:cSldViewPr snapToGrid="0">
      <p:cViewPr varScale="1">
        <p:scale>
          <a:sx n="109" d="100"/>
          <a:sy n="109" d="100"/>
        </p:scale>
        <p:origin x="1350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claverty" userId="352e8b62f5b209eb" providerId="LiveId" clId="{05CB9DCE-5D88-4EC8-A6BC-2DA98A22D5B0}"/>
    <pc:docChg chg="modSld">
      <pc:chgData name="John Mclaverty" userId="352e8b62f5b209eb" providerId="LiveId" clId="{05CB9DCE-5D88-4EC8-A6BC-2DA98A22D5B0}" dt="2023-02-16T14:53:39.476" v="8" actId="20577"/>
      <pc:docMkLst>
        <pc:docMk/>
      </pc:docMkLst>
      <pc:sldChg chg="modNotesTx">
        <pc:chgData name="John Mclaverty" userId="352e8b62f5b209eb" providerId="LiveId" clId="{05CB9DCE-5D88-4EC8-A6BC-2DA98A22D5B0}" dt="2023-02-16T14:53:39.476" v="8" actId="20577"/>
        <pc:sldMkLst>
          <pc:docMk/>
          <pc:sldMk cId="0" sldId="3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4DB743-16C7-4144-B603-FEEFE1CA80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40F20-BF0F-334D-A43A-CDC0758175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E19D663D-4023-F942-B658-88D72E21B8FD}" type="datetime1">
              <a:rPr lang="id-ID"/>
              <a:pPr/>
              <a:t>16/02/2023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8C33C-BC4E-D74D-BB18-2782E0A1C7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27AEF-CE46-504A-8D4D-B14718A0AD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09A0F4FC-4730-5740-B50D-2C207EF7890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6542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3E91E-4C3E-B14E-8977-59623A21A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BDAB5-F5CD-4745-80FF-C5EDAD65EE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A03AAAD5-42B6-324E-8E78-5550D2ACAC19}" type="datetime1">
              <a:rPr lang="id-ID"/>
              <a:pPr/>
              <a:t>16/02/2023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05F6EC9-D30E-8546-9A8F-72AE36FFBC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2BCED9-50E7-F84A-94CF-943B3ECE4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6C324-832D-9841-824B-5CFDA537F2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36277-9F6D-374D-8D4F-D9872B361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90AED0C8-3A11-4142-A5C0-D6D5446D573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5537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-89" charset="-128"/>
        <a:cs typeface="ヒラギノ角ゴ Pro W3" pitchFamily="-89" charset="-128"/>
      </a:defRPr>
    </a:lvl1pPr>
    <a:lvl2pPr marL="3413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2pPr>
    <a:lvl3pPr marL="6842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3pPr>
    <a:lvl4pPr marL="10271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4pPr>
    <a:lvl5pPr marL="13700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5pPr>
    <a:lvl6pPr marL="1714305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66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27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88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HuY7K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S3dnTb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heep_and_cattle_at_the_back_of_Snowdon_View_-_geograph.org.uk_-_568127.jpg?uselang=en-gb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mien_Mountains#/media/File:Simien_Mountains,_Kingdom_Of_Gondar_(6181895150).jp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CKwhVo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G8imeW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Category:East_End_of_London?uselang=en-gb#/media/File:Veg_stall_2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Many interwoven stories make up the life and identities of each one of us. These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include those from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our personal family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histories; our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cultural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backgrounds;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the countries, towns and villages in which we live; and other influences that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have shaped who we are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However, all too often, we only hear single narratives about other people and places, leading to the creation of stereotypes, prejudices and cultural misunderstanding. </a:t>
            </a:r>
          </a:p>
          <a:p>
            <a:endParaRPr lang="en-GB" dirty="0"/>
          </a:p>
          <a:p>
            <a:r>
              <a:rPr lang="en-GB" dirty="0"/>
              <a:t>Use</a:t>
            </a:r>
            <a:r>
              <a:rPr lang="en-GB" baseline="0" dirty="0"/>
              <a:t> the colourful and diverse images in this slideshow to support learners aged 7-14 to consider and think critically about how assumptions can influence their ideas about other people and places. See </a:t>
            </a:r>
            <a:r>
              <a:rPr lang="en-GB" i="1" baseline="0" dirty="0"/>
              <a:t>Which country am I?</a:t>
            </a:r>
            <a:r>
              <a:rPr lang="en-GB" baseline="0" dirty="0"/>
              <a:t> in </a:t>
            </a:r>
            <a:r>
              <a:rPr lang="en-GB" i="1" baseline="0" dirty="0"/>
              <a:t>Looking beyond the single story - </a:t>
            </a:r>
            <a:r>
              <a:rPr lang="en-GB" i="1" baseline="0"/>
              <a:t>Activity pack</a:t>
            </a:r>
            <a:r>
              <a:rPr lang="en-GB" baseline="0"/>
              <a:t> </a:t>
            </a:r>
            <a:r>
              <a:rPr lang="en-GB" baseline="0" dirty="0"/>
              <a:t>for further details.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2902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Iraq</a:t>
            </a:r>
          </a:p>
          <a:p>
            <a:r>
              <a:rPr lang="en-US" b="1" dirty="0"/>
              <a:t>Image info: </a:t>
            </a:r>
            <a:r>
              <a:rPr lang="en-US" dirty="0"/>
              <a:t>Children</a:t>
            </a:r>
            <a:r>
              <a:rPr lang="en-US" baseline="0" dirty="0"/>
              <a:t> play at a camp for displaced families in Iraq. </a:t>
            </a:r>
          </a:p>
          <a:p>
            <a:r>
              <a:rPr lang="en-US" b="1" baseline="0" dirty="0"/>
              <a:t>Credit: </a:t>
            </a:r>
            <a:r>
              <a:rPr lang="en-US" baseline="0" dirty="0"/>
              <a:t>Tommy </a:t>
            </a:r>
            <a:r>
              <a:rPr lang="en-US" baseline="0" dirty="0" err="1"/>
              <a:t>Trenchard</a:t>
            </a:r>
            <a:r>
              <a:rPr lang="en-US" baseline="0" dirty="0"/>
              <a:t>/Oxfam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2855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Occupie</a:t>
            </a:r>
            <a:r>
              <a:rPr lang="en-GB" b="0" baseline="0" dirty="0"/>
              <a:t>d Palestinian Territory / Israel</a:t>
            </a:r>
            <a:endParaRPr lang="en-GB" b="0" dirty="0"/>
          </a:p>
          <a:p>
            <a:r>
              <a:rPr lang="en-US" b="1" dirty="0"/>
              <a:t>Image info: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Suleiman's house in the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Shujaiya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neighbourhood of Gaza was completely destroyed during the bombing. With his wife and nine children he fled to a school to seek shelter, but had nowhere to go after the ceasefire. He built a small room with a kitchen and a toilet from the rubble of his bombed house. </a:t>
            </a:r>
          </a:p>
          <a:p>
            <a:r>
              <a:rPr lang="en-GB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Credit: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Anas al Baba/Oxfam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3607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Nigeria</a:t>
            </a:r>
          </a:p>
          <a:p>
            <a:r>
              <a:rPr lang="en-US" b="1" dirty="0"/>
              <a:t>Image info: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The Central</a:t>
            </a:r>
            <a:r>
              <a:rPr lang="en-GB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Bank of Nigeria headquarters, Abuja, Nigeria.</a:t>
            </a:r>
            <a:endParaRPr lang="en-US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Credit:</a:t>
            </a:r>
            <a:r>
              <a:rPr lang="en-US" dirty="0"/>
              <a:t> </a:t>
            </a:r>
            <a:r>
              <a:rPr lang="en-US" dirty="0" err="1"/>
              <a:t>GodwinPaya</a:t>
            </a:r>
            <a:r>
              <a:rPr lang="en-US" dirty="0"/>
              <a:t> </a:t>
            </a:r>
            <a:r>
              <a:rPr lang="en-GB" sz="900" u="sng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/>
              </a:rPr>
              <a:t>bit.ly/2HuY7KT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dirty="0">
                <a:latin typeface="Arial" panose="020B0604020202020204" pitchFamily="34" charset="0"/>
                <a:cs typeface="Arial" panose="020B0604020202020204" pitchFamily="34" charset="0"/>
              </a:rPr>
              <a:t>Licensed</a:t>
            </a:r>
            <a:r>
              <a:rPr lang="en-GB" sz="9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under Creative Commons Attribution-</a:t>
            </a:r>
            <a:r>
              <a:rPr lang="en-GB" sz="9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ShareAlike</a:t>
            </a:r>
            <a:r>
              <a:rPr lang="en-GB" sz="9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4.0 International (CC BY-SA 4.0)</a:t>
            </a:r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7268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Bangladesh</a:t>
            </a:r>
          </a:p>
          <a:p>
            <a:r>
              <a:rPr lang="en-US" b="1" dirty="0"/>
              <a:t>Image info: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Aerial view of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Horijon</a:t>
            </a:r>
            <a:r>
              <a:rPr lang="en-GB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i="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Polli</a:t>
            </a:r>
            <a:r>
              <a:rPr lang="en-GB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slum in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Mymensingh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Bangladesh.</a:t>
            </a:r>
            <a:endParaRPr lang="en-US" dirty="0"/>
          </a:p>
          <a:p>
            <a:r>
              <a:rPr lang="en-US" b="1" dirty="0"/>
              <a:t>Credit: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Tom</a:t>
            </a:r>
            <a:r>
              <a:rPr lang="en-GB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</a:t>
            </a:r>
            <a:r>
              <a:rPr lang="en-GB" sz="900" b="0" i="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Pietrasik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/Oxfam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6627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Yemen</a:t>
            </a:r>
          </a:p>
          <a:p>
            <a:r>
              <a:rPr lang="en-US" b="1" dirty="0"/>
              <a:t>Image info: </a:t>
            </a:r>
            <a:r>
              <a:rPr lang="en-US" dirty="0" err="1"/>
              <a:t>Ditwa</a:t>
            </a:r>
            <a:r>
              <a:rPr lang="en-US" dirty="0"/>
              <a:t> Lagoon</a:t>
            </a:r>
            <a:r>
              <a:rPr lang="en-US" baseline="0" dirty="0"/>
              <a:t> near the port of </a:t>
            </a:r>
            <a:r>
              <a:rPr lang="en-US" baseline="0" dirty="0" err="1"/>
              <a:t>Qalensiya</a:t>
            </a:r>
            <a:r>
              <a:rPr lang="en-US" baseline="0" dirty="0"/>
              <a:t> on Socotra Island, Yemen.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Credit: </a:t>
            </a:r>
            <a:r>
              <a:rPr lang="en-US" baseline="0" dirty="0"/>
              <a:t>Dan </a:t>
            </a:r>
            <a:r>
              <a:rPr lang="en-GB" sz="900" u="sng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/>
              </a:rPr>
              <a:t>bit.ly/2S3dnTb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dirty="0">
                <a:latin typeface="Arial" panose="020B0604020202020204" pitchFamily="34" charset="0"/>
                <a:cs typeface="Arial" panose="020B0604020202020204" pitchFamily="34" charset="0"/>
              </a:rPr>
              <a:t>Licensed</a:t>
            </a:r>
            <a:r>
              <a:rPr lang="en-GB" sz="9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under Creative Commons Attribution-</a:t>
            </a:r>
            <a:r>
              <a:rPr lang="en-GB" sz="9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ShareAlike</a:t>
            </a:r>
            <a:r>
              <a:rPr lang="en-GB" sz="9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2.0 Generic (CC BY-SA 2.0)</a:t>
            </a:r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0185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UK</a:t>
            </a:r>
          </a:p>
          <a:p>
            <a:r>
              <a:rPr lang="en-US" b="1" dirty="0"/>
              <a:t>Image info: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Sheep and cattle in Snowdonia National Park.</a:t>
            </a:r>
          </a:p>
          <a:p>
            <a:r>
              <a:rPr lang="en-GB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Credit: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Eric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Jones </a:t>
            </a:r>
            <a:r>
              <a:rPr lang="en-GB" sz="900" u="sng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/>
              </a:rPr>
              <a:t>commons.wikimedia.org/wiki/File:Sheep_and_cattle_at_the_back_of_Snowdon_View_-_geograph.org.uk_-_568127.jpg?uselang=</a:t>
            </a:r>
            <a:r>
              <a:rPr lang="en-GB" sz="900" u="sng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/>
              </a:rPr>
              <a:t>en-gb</a:t>
            </a:r>
            <a:endParaRPr lang="en-GB" sz="900" u="sng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dirty="0">
                <a:latin typeface="Arial" panose="020B0604020202020204" pitchFamily="34" charset="0"/>
                <a:cs typeface="Arial" panose="020B0604020202020204" pitchFamily="34" charset="0"/>
              </a:rPr>
              <a:t>Licensed</a:t>
            </a:r>
            <a:r>
              <a:rPr lang="en-GB" sz="9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under Creative Commons Attribution-</a:t>
            </a:r>
            <a:r>
              <a:rPr lang="en-GB" sz="9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ShareAlike</a:t>
            </a:r>
            <a:r>
              <a:rPr lang="en-GB" sz="9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2.0 Generic (CC BY-SA 2.0)</a:t>
            </a:r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950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Nepal</a:t>
            </a:r>
          </a:p>
          <a:p>
            <a:r>
              <a:rPr lang="en-US" b="1" dirty="0"/>
              <a:t>Image info: </a:t>
            </a:r>
            <a:r>
              <a:rPr lang="en-US" dirty="0"/>
              <a:t>P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eople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walk amongst destroyed buildings in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Sankhu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where hundreds</a:t>
            </a:r>
            <a:r>
              <a:rPr lang="en-GB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of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houses collapsed when an earthquake measuring 7</a:t>
            </a:r>
            <a:r>
              <a:rPr lang="en-US" b="1" strike="sngStrike" dirty="0"/>
              <a:t>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.8 on the Richter Scale struck Nepal on Saturday 25 April 2015.</a:t>
            </a:r>
            <a:endParaRPr lang="en-US" dirty="0"/>
          </a:p>
          <a:p>
            <a:r>
              <a:rPr lang="en-US" b="1" dirty="0"/>
              <a:t>Credit: </a:t>
            </a:r>
            <a:r>
              <a:rPr lang="en-US" dirty="0"/>
              <a:t>Aubrey Wade/Oxfam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0361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Ethiopia</a:t>
            </a:r>
          </a:p>
          <a:p>
            <a:r>
              <a:rPr lang="en-US" b="1" dirty="0"/>
              <a:t>Image info: </a:t>
            </a:r>
            <a:r>
              <a:rPr lang="en-US" dirty="0"/>
              <a:t>Farming in rural Ethiopia.</a:t>
            </a:r>
          </a:p>
          <a:p>
            <a:r>
              <a:rPr lang="en-US" b="1" dirty="0"/>
              <a:t>Credit:</a:t>
            </a:r>
            <a:r>
              <a:rPr lang="en-US" b="1" baseline="0" dirty="0"/>
              <a:t>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Kieran Doherty/Oxfam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7425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Vietnam</a:t>
            </a:r>
            <a:r>
              <a:rPr lang="en-GB" b="0" baseline="0" dirty="0"/>
              <a:t> </a:t>
            </a:r>
            <a:endParaRPr lang="en-GB" b="0" dirty="0"/>
          </a:p>
          <a:p>
            <a:r>
              <a:rPr lang="en-US" b="1" dirty="0"/>
              <a:t>Image info: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A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garment factory in Dong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Nai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province, Vietnam. Some of world’s biggest fashion brands source their clothes from countries where labour is cheap, such as Vietnam. </a:t>
            </a:r>
            <a:endParaRPr lang="en-US" dirty="0"/>
          </a:p>
          <a:p>
            <a:r>
              <a:rPr lang="en-US" b="1" dirty="0"/>
              <a:t>Credit: </a:t>
            </a:r>
            <a:r>
              <a:rPr lang="en-US" dirty="0"/>
              <a:t>Sam Tarling/Oxfam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1159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Malawi</a:t>
            </a:r>
          </a:p>
          <a:p>
            <a:r>
              <a:rPr lang="en-US" b="1" dirty="0"/>
              <a:t>Image info: </a:t>
            </a:r>
            <a:r>
              <a:rPr lang="en-US" dirty="0"/>
              <a:t>A mixed-gender school</a:t>
            </a:r>
            <a:r>
              <a:rPr lang="en-US" baseline="0" dirty="0"/>
              <a:t> football match in </a:t>
            </a:r>
            <a:r>
              <a:rPr lang="en-US" baseline="0" dirty="0" err="1"/>
              <a:t>Balaka</a:t>
            </a:r>
            <a:r>
              <a:rPr lang="en-US" baseline="0" dirty="0"/>
              <a:t> district, Malawi.</a:t>
            </a:r>
          </a:p>
          <a:p>
            <a:r>
              <a:rPr lang="en-US" b="1" baseline="0" dirty="0"/>
              <a:t>Credit: </a:t>
            </a:r>
            <a:r>
              <a:rPr lang="en-US" baseline="0" dirty="0"/>
              <a:t>Corinna Kern/Oxfam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268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Ethiopia</a:t>
            </a:r>
          </a:p>
          <a:p>
            <a:r>
              <a:rPr lang="en-GB" b="1" dirty="0"/>
              <a:t>Image info: </a:t>
            </a:r>
            <a:r>
              <a:rPr lang="en-GB" dirty="0"/>
              <a:t>Simien mountains, Kingdom of</a:t>
            </a:r>
            <a:r>
              <a:rPr lang="en-GB" baseline="0" dirty="0"/>
              <a:t> Gondar, Ethiopia.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Credit: </a:t>
            </a:r>
            <a:r>
              <a:rPr lang="en-GB" baseline="0" dirty="0"/>
              <a:t>Rod Waddington </a:t>
            </a:r>
            <a:r>
              <a:rPr lang="en-GB" sz="900" u="sng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/>
              </a:rPr>
              <a:t>en.wikipedia.org/wiki/</a:t>
            </a:r>
            <a:r>
              <a:rPr lang="en-GB" sz="900" u="sng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/>
              </a:rPr>
              <a:t>Semien_Mountains</a:t>
            </a:r>
            <a:r>
              <a:rPr lang="en-GB" sz="900" u="sng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/>
              </a:rPr>
              <a:t>#/media/File:Simien_Mountains,_</a:t>
            </a:r>
            <a:r>
              <a:rPr lang="en-GB" sz="900" u="sng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/>
              </a:rPr>
              <a:t>Kingdom_Of_Gondar</a:t>
            </a:r>
            <a:r>
              <a:rPr lang="en-GB" sz="900" u="sng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/>
              </a:rPr>
              <a:t>_(6181895150).jpg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dirty="0">
                <a:latin typeface="Arial" panose="020B0604020202020204" pitchFamily="34" charset="0"/>
                <a:cs typeface="Arial" panose="020B0604020202020204" pitchFamily="34" charset="0"/>
              </a:rPr>
              <a:t>Licensed</a:t>
            </a:r>
            <a:r>
              <a:rPr lang="en-GB" sz="9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under Creative Commons Attribution-</a:t>
            </a:r>
            <a:r>
              <a:rPr lang="en-GB" sz="9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ShareAlike</a:t>
            </a:r>
            <a:r>
              <a:rPr lang="en-GB" sz="9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2.0 Generic (CC BY-SA 2.0)</a:t>
            </a:r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3514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The</a:t>
            </a:r>
            <a:r>
              <a:rPr lang="en-GB" b="0" baseline="0" dirty="0"/>
              <a:t> Philippines</a:t>
            </a:r>
            <a:endParaRPr lang="en-GB" b="0" dirty="0"/>
          </a:p>
          <a:p>
            <a:r>
              <a:rPr lang="en-US" b="1" dirty="0"/>
              <a:t>Image info: </a:t>
            </a:r>
            <a:r>
              <a:rPr lang="en-US" dirty="0"/>
              <a:t>Working on rice fields</a:t>
            </a:r>
            <a:r>
              <a:rPr lang="en-US" b="1" strike="sngStrike" dirty="0"/>
              <a:t>,</a:t>
            </a:r>
            <a:r>
              <a:rPr lang="en-US" dirty="0"/>
              <a:t> in central</a:t>
            </a:r>
            <a:r>
              <a:rPr lang="en-US" baseline="0" dirty="0"/>
              <a:t> Mindanao, the Philippines.</a:t>
            </a:r>
            <a:endParaRPr lang="en-US" dirty="0"/>
          </a:p>
          <a:p>
            <a:r>
              <a:rPr lang="en-US" b="1" dirty="0"/>
              <a:t>Credit: </a:t>
            </a:r>
            <a:r>
              <a:rPr lang="en-US" dirty="0"/>
              <a:t>Tessa </a:t>
            </a:r>
            <a:r>
              <a:rPr lang="en-US" dirty="0" err="1"/>
              <a:t>Bunney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4236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Tibet</a:t>
            </a:r>
          </a:p>
          <a:p>
            <a:r>
              <a:rPr lang="en-GB" b="1" dirty="0"/>
              <a:t>Image info: </a:t>
            </a:r>
            <a:r>
              <a:rPr lang="en-GB" dirty="0"/>
              <a:t>North face of Mount Everest,</a:t>
            </a:r>
            <a:r>
              <a:rPr lang="en-GB" baseline="0" dirty="0"/>
              <a:t> as seen from the path to the base camp, Tibet.</a:t>
            </a:r>
          </a:p>
          <a:p>
            <a:r>
              <a:rPr lang="en-GB" b="1" baseline="0" dirty="0"/>
              <a:t>Credit: </a:t>
            </a:r>
            <a:r>
              <a:rPr lang="en-GB" baseline="0" dirty="0"/>
              <a:t>Luca </a:t>
            </a:r>
            <a:r>
              <a:rPr lang="en-GB" baseline="0" dirty="0" err="1"/>
              <a:t>Galuzzi</a:t>
            </a:r>
            <a:r>
              <a:rPr lang="en-GB" baseline="0" dirty="0"/>
              <a:t> </a:t>
            </a:r>
            <a:r>
              <a:rPr lang="en-GB" sz="900" u="sng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/>
              </a:rPr>
              <a:t>bit.ly/2CKwhVo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dirty="0">
                <a:latin typeface="Arial" panose="020B0604020202020204" pitchFamily="34" charset="0"/>
                <a:cs typeface="Arial" panose="020B0604020202020204" pitchFamily="34" charset="0"/>
              </a:rPr>
              <a:t>Licensed</a:t>
            </a:r>
            <a:r>
              <a:rPr lang="en-GB" sz="9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under Creative Commons Attribution-</a:t>
            </a:r>
            <a:r>
              <a:rPr lang="en-GB" sz="9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ShareAlike</a:t>
            </a:r>
            <a:r>
              <a:rPr lang="en-GB" sz="9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2.5 Generic (CC BY-SA 2.5)</a:t>
            </a:r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9985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Brazil </a:t>
            </a:r>
          </a:p>
          <a:p>
            <a:r>
              <a:rPr lang="en-GB" b="1" dirty="0"/>
              <a:t>Image info: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The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Paraisópolis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favela (Paradise City shanty town) borders the affluent district of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Morumbi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in the city of</a:t>
            </a:r>
            <a:r>
              <a:rPr lang="en-GB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S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ão Paulo, Brazil. </a:t>
            </a:r>
          </a:p>
          <a:p>
            <a:r>
              <a:rPr lang="en-GB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Credit:</a:t>
            </a:r>
            <a:r>
              <a:rPr lang="en-GB" sz="900" b="1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</a:t>
            </a:r>
            <a:r>
              <a:rPr lang="en-GB" sz="900" b="0" i="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Tuca</a:t>
            </a:r>
            <a:r>
              <a:rPr lang="en-GB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Vieira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9366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Country: </a:t>
            </a:r>
            <a:r>
              <a:rPr lang="en-GB" b="0" dirty="0"/>
              <a:t>Kenya</a:t>
            </a:r>
          </a:p>
          <a:p>
            <a:r>
              <a:rPr lang="en-GB" b="1" dirty="0"/>
              <a:t>Image info: </a:t>
            </a:r>
            <a:r>
              <a:rPr lang="en-GB" dirty="0"/>
              <a:t>Elephants</a:t>
            </a:r>
            <a:r>
              <a:rPr lang="en-GB" baseline="0" dirty="0"/>
              <a:t> in </a:t>
            </a:r>
            <a:r>
              <a:rPr lang="en-GB" baseline="0" dirty="0" err="1"/>
              <a:t>Amboseli</a:t>
            </a:r>
            <a:r>
              <a:rPr lang="en-GB" baseline="0" dirty="0"/>
              <a:t> National Park, Kenya.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Credit: </a:t>
            </a:r>
            <a:r>
              <a:rPr lang="en-GB" baseline="0" dirty="0"/>
              <a:t>Ray in Manila 	</a:t>
            </a:r>
            <a:r>
              <a:rPr lang="en-GB" sz="900" u="sng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/>
              </a:rPr>
              <a:t>https://bit.ly/2G8imeW</a:t>
            </a:r>
            <a:endParaRPr lang="en-GB" sz="90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dirty="0">
                <a:latin typeface="Arial" panose="020B0604020202020204" pitchFamily="34" charset="0"/>
                <a:cs typeface="Arial" panose="020B0604020202020204" pitchFamily="34" charset="0"/>
              </a:rPr>
              <a:t>Licensed</a:t>
            </a:r>
            <a:r>
              <a:rPr lang="en-GB" sz="9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under Creative Commons Attribution 2.0 Generic (CC BY-SA 2.0)</a:t>
            </a:r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147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UK</a:t>
            </a:r>
          </a:p>
          <a:p>
            <a:r>
              <a:rPr lang="en-US" b="1" dirty="0"/>
              <a:t>Image</a:t>
            </a:r>
            <a:r>
              <a:rPr lang="en-US" b="1" baseline="0" dirty="0"/>
              <a:t> info: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Vegetable stall on Whitechapel Market in Whitechapel Road, London.</a:t>
            </a:r>
          </a:p>
          <a:p>
            <a:r>
              <a:rPr lang="en-GB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Credit: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SilkTork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u="sng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/>
              </a:rPr>
              <a:t>commons.wikimedia.org/wiki/</a:t>
            </a:r>
            <a:r>
              <a:rPr lang="en-GB" sz="900" u="sng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/>
              </a:rPr>
              <a:t>Category:East_End_of_London?uselang</a:t>
            </a:r>
            <a:r>
              <a:rPr lang="en-GB" sz="900" u="sng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/>
              </a:rPr>
              <a:t>=</a:t>
            </a:r>
            <a:r>
              <a:rPr lang="en-GB" sz="900" u="sng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/>
              </a:rPr>
              <a:t>en-gb</a:t>
            </a:r>
            <a:r>
              <a:rPr lang="en-GB" sz="900" u="sng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/>
              </a:rPr>
              <a:t>#/media/File:Veg_stall_2.jpg</a:t>
            </a:r>
            <a:endParaRPr lang="en-GB" sz="900" u="sng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dirty="0">
                <a:latin typeface="Arial" panose="020B0604020202020204" pitchFamily="34" charset="0"/>
                <a:cs typeface="Arial" panose="020B0604020202020204" pitchFamily="34" charset="0"/>
              </a:rPr>
              <a:t>Licensed</a:t>
            </a:r>
            <a:r>
              <a:rPr lang="en-GB" sz="9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under Creative Commons Attribution-</a:t>
            </a:r>
            <a:r>
              <a:rPr lang="en-GB" sz="9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ShareAlike</a:t>
            </a:r>
            <a:r>
              <a:rPr lang="en-GB" sz="9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3.0 </a:t>
            </a:r>
            <a:r>
              <a:rPr lang="en-GB" sz="9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Unported</a:t>
            </a:r>
            <a:r>
              <a:rPr lang="en-GB" sz="9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(CC BY-SA 3.0)</a:t>
            </a:r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952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Peru</a:t>
            </a:r>
          </a:p>
          <a:p>
            <a:r>
              <a:rPr lang="en-US" b="1" dirty="0"/>
              <a:t>Image info: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Sheep in front of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Nevado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Huascaran,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Utupampa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Ancash, Peru.</a:t>
            </a:r>
          </a:p>
          <a:p>
            <a:r>
              <a:rPr lang="en-GB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Credit: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Gilvan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Barreto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/Oxfam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6418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Kenya</a:t>
            </a:r>
          </a:p>
          <a:p>
            <a:r>
              <a:rPr lang="en-US" b="1" dirty="0"/>
              <a:t>Image info: </a:t>
            </a:r>
            <a:r>
              <a:rPr lang="en-US" dirty="0"/>
              <a:t>Jamaica</a:t>
            </a:r>
            <a:r>
              <a:rPr lang="en-US" baseline="0" dirty="0"/>
              <a:t> dump in the middle of </a:t>
            </a:r>
            <a:r>
              <a:rPr lang="en-US" baseline="0" dirty="0" err="1"/>
              <a:t>Mkuru</a:t>
            </a:r>
            <a:r>
              <a:rPr lang="en-US" baseline="0" dirty="0"/>
              <a:t> informal settlement in Nairobi, Kenya.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Children from nearby often come here to scavenge for food scraps, or to work with adults sorting rubbish.</a:t>
            </a:r>
            <a:endParaRPr lang="en-US" dirty="0"/>
          </a:p>
          <a:p>
            <a:r>
              <a:rPr lang="en-US" b="1" dirty="0"/>
              <a:t>Credit: </a:t>
            </a:r>
            <a:r>
              <a:rPr lang="en-US" dirty="0"/>
              <a:t>Sam Tarling/Oxfam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70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Vietnam</a:t>
            </a:r>
            <a:r>
              <a:rPr lang="en-GB" b="0" baseline="0" dirty="0"/>
              <a:t> </a:t>
            </a:r>
            <a:endParaRPr lang="en-GB" b="0" dirty="0"/>
          </a:p>
          <a:p>
            <a:r>
              <a:rPr lang="en-US" b="1" dirty="0"/>
              <a:t>Image info: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People visit a luxury mall in Hanoi, Vietnam.</a:t>
            </a:r>
            <a:endParaRPr lang="en-US" dirty="0"/>
          </a:p>
          <a:p>
            <a:r>
              <a:rPr lang="en-US" b="1" dirty="0"/>
              <a:t>Credit: </a:t>
            </a:r>
            <a:r>
              <a:rPr lang="en-US" dirty="0"/>
              <a:t>Sam Tarling/Oxfam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8487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Yemen</a:t>
            </a:r>
          </a:p>
          <a:p>
            <a:r>
              <a:rPr lang="en-US" b="1" dirty="0"/>
              <a:t>Image</a:t>
            </a:r>
            <a:r>
              <a:rPr lang="en-US" b="1" baseline="0" dirty="0"/>
              <a:t> info: </a:t>
            </a:r>
            <a:r>
              <a:rPr lang="en-US" baseline="0" dirty="0"/>
              <a:t>Women return home after collecting water from the local well, a </a:t>
            </a:r>
            <a:r>
              <a:rPr lang="en-US" b="0" baseline="0" dirty="0"/>
              <a:t>two-hour walk </a:t>
            </a:r>
            <a:r>
              <a:rPr lang="en-US" baseline="0" dirty="0"/>
              <a:t>away from their village</a:t>
            </a:r>
            <a:r>
              <a:rPr lang="en-US" b="1" baseline="0" dirty="0"/>
              <a:t>,</a:t>
            </a:r>
            <a:r>
              <a:rPr lang="en-US" baseline="0" dirty="0"/>
              <a:t> Al-Dhafer, in Yemen.</a:t>
            </a:r>
          </a:p>
          <a:p>
            <a:r>
              <a:rPr lang="en-US" b="1" baseline="0" dirty="0"/>
              <a:t>Credit: </a:t>
            </a:r>
            <a:r>
              <a:rPr lang="en-US" baseline="0" dirty="0" err="1"/>
              <a:t>Gabreez</a:t>
            </a:r>
            <a:r>
              <a:rPr lang="en-US" baseline="0" dirty="0"/>
              <a:t>/Oxfam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438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Bangladesh</a:t>
            </a:r>
          </a:p>
          <a:p>
            <a:r>
              <a:rPr lang="en-US" b="1" dirty="0"/>
              <a:t>Image info: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A busy traffic junction in Chittagong, Bangladesh, at dusk. Bangladesh is one of the world’s most densely populated countries.</a:t>
            </a:r>
            <a:endParaRPr lang="en-US" dirty="0"/>
          </a:p>
          <a:p>
            <a:r>
              <a:rPr lang="en-US" b="1" dirty="0"/>
              <a:t>Credit: </a:t>
            </a:r>
            <a:r>
              <a:rPr lang="en-US" dirty="0"/>
              <a:t>GMB Akash/Oxfam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101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Country: </a:t>
            </a:r>
            <a:r>
              <a:rPr lang="en-GB" b="0" dirty="0"/>
              <a:t>Nigeria</a:t>
            </a:r>
          </a:p>
          <a:p>
            <a:r>
              <a:rPr lang="en-US" b="1" dirty="0"/>
              <a:t>Image info: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The</a:t>
            </a:r>
            <a:r>
              <a:rPr lang="en-GB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d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isplaced camp of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Muna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Garage on the outskirts of Maiduguri, Nigeria. </a:t>
            </a:r>
          </a:p>
          <a:p>
            <a:r>
              <a:rPr lang="en-US" b="1" dirty="0"/>
              <a:t>Credit:</a:t>
            </a:r>
            <a:r>
              <a:rPr lang="en-US" dirty="0"/>
              <a:t> </a:t>
            </a:r>
            <a:r>
              <a:rPr lang="en-US" baseline="0" dirty="0"/>
              <a:t>Pablo Tosco/Oxfam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817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wer point slide cover imag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45158" cy="553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3180" y="3750805"/>
            <a:ext cx="5544608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794" y="2908543"/>
            <a:ext cx="5583292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A4034-80CA-9E41-B3F9-2E027FB7E1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62" y="4367179"/>
            <a:ext cx="5544526" cy="346075"/>
          </a:xfrm>
        </p:spPr>
        <p:txBody>
          <a:bodyPr wrap="none" lIns="0" tIns="0" rIns="0" bIns="0"/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186000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1756992" cy="706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99071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500335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978080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5B85A-94BA-F84C-A465-606946EBB5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6ED8B9-F590-B740-AAAE-4CE31CB50AF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9950FA-9199-9C46-8DD8-6C548DD25FC4}"/>
              </a:ext>
            </a:extLst>
          </p:cNvPr>
          <p:cNvCxnSpPr/>
          <p:nvPr userDrawn="1"/>
        </p:nvCxnSpPr>
        <p:spPr>
          <a:xfrm>
            <a:off x="63246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18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Squar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5D0881-C3DA-C248-A6A0-74B0F434074A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179654" y="776288"/>
            <a:ext cx="3420000" cy="37353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4677154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668489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662171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655852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BF892B-43A4-ED4F-A70B-437683E5C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BEB9EAB5-80E2-2042-BB23-86CBB64C5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2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ou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DF9A24-6E41-FA40-885E-A48FB7F28C0C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4862134" y="776288"/>
            <a:ext cx="3736800" cy="3735388"/>
          </a:xfrm>
          <a:prstGeom prst="ellipse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470328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356291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662171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356291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CBA674-7FAB-254F-9EF2-B02E33DDBC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61F62181-DCBE-8D40-BBAD-A87A085E9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52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2D06E-BE90-D647-84D4-7B6749CD0422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4573588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6" y="512763"/>
            <a:ext cx="4076263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054843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05484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054843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178024-0BD9-7C4C-8CA7-0199BBE3EF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96729486-CB16-DD4C-A2A7-39C08EDEE4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40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8B8380-0559-7743-81DA-EF7F7C489456}"/>
              </a:ext>
            </a:extLst>
          </p:cNvPr>
          <p:cNvCxnSpPr/>
          <p:nvPr userDrawn="1"/>
        </p:nvCxnSpPr>
        <p:spPr>
          <a:xfrm>
            <a:off x="5046663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20370" y="512763"/>
            <a:ext cx="385787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943379" y="2427734"/>
            <a:ext cx="383890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943378" y="1060760"/>
            <a:ext cx="3832587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4943378" y="2017324"/>
            <a:ext cx="3832587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38CDA4-A5D4-074A-94D8-9F08295CEBC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12082C51-1E84-F540-A667-E66A54065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8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ld Tex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4D36A4-C463-3741-88DC-C5054ACD3CFC}"/>
              </a:ext>
            </a:extLst>
          </p:cNvPr>
          <p:cNvCxnSpPr/>
          <p:nvPr userDrawn="1"/>
        </p:nvCxnSpPr>
        <p:spPr>
          <a:xfrm>
            <a:off x="5481638" y="1617663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5355088" y="1568015"/>
            <a:ext cx="3362192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5374224" y="2213082"/>
            <a:ext cx="3338560" cy="446276"/>
          </a:xfrm>
        </p:spPr>
        <p:txBody>
          <a:bodyPr>
            <a:spAutoFit/>
          </a:bodyPr>
          <a:lstStyle>
            <a:lvl1pPr marL="0" indent="0">
              <a:buNone/>
              <a:defRPr sz="2300" b="1" baseline="0">
                <a:solidFill>
                  <a:srgbClr val="60A534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Larger support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EF964-30CA-E64B-AEAA-3ED69AF2F9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9FB52F71-538C-E847-9397-E097B92EF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9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1B33B1-9A12-C444-94A5-F2A66745278F}"/>
              </a:ext>
            </a:extLst>
          </p:cNvPr>
          <p:cNvSpPr/>
          <p:nvPr userDrawn="1"/>
        </p:nvSpPr>
        <p:spPr>
          <a:xfrm>
            <a:off x="4572000" y="0"/>
            <a:ext cx="4573588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3DE67-B926-1345-B3E5-ED66B3AD7911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6" y="512763"/>
            <a:ext cx="4076263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1852705"/>
            <a:ext cx="4054843" cy="246221"/>
          </a:xfrm>
        </p:spPr>
        <p:txBody>
          <a:bodyPr>
            <a:spAutoFit/>
          </a:bodyPr>
          <a:lstStyle>
            <a:lvl1pPr marL="0" indent="0">
              <a:buNone/>
              <a:defRPr sz="10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05484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44779" y="751012"/>
            <a:ext cx="3822503" cy="3893303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331F73-B123-6241-B80D-A1450C67B9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AA6D84-41B4-DD4D-ADC3-8568A7965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62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C1BD4-1C6A-4447-89E4-58DB33047120}"/>
              </a:ext>
            </a:extLst>
          </p:cNvPr>
          <p:cNvSpPr/>
          <p:nvPr userDrawn="1"/>
        </p:nvSpPr>
        <p:spPr>
          <a:xfrm>
            <a:off x="0" y="0"/>
            <a:ext cx="4573588" cy="51435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3A2F37-6E52-4641-B0EC-9F5F0BC58EC3}"/>
              </a:ext>
            </a:extLst>
          </p:cNvPr>
          <p:cNvCxnSpPr/>
          <p:nvPr userDrawn="1"/>
        </p:nvCxnSpPr>
        <p:spPr>
          <a:xfrm>
            <a:off x="5046663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20370" y="512763"/>
            <a:ext cx="385787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943379" y="1852705"/>
            <a:ext cx="3838906" cy="246221"/>
          </a:xfrm>
        </p:spPr>
        <p:txBody>
          <a:bodyPr>
            <a:spAutoFit/>
          </a:bodyPr>
          <a:lstStyle>
            <a:lvl1pPr marL="0" indent="0">
              <a:buNone/>
              <a:defRPr sz="10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943378" y="1060760"/>
            <a:ext cx="3832587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24411" y="751012"/>
            <a:ext cx="3822503" cy="3893303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F57346-A2E4-9F41-B6C9-BA957C3FF4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B55B3A-03EC-9942-9016-E0AC24504B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82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CACF5E-6F46-F849-846B-2F36DA66A689}"/>
              </a:ext>
            </a:extLst>
          </p:cNvPr>
          <p:cNvSpPr/>
          <p:nvPr userDrawn="1"/>
        </p:nvSpPr>
        <p:spPr>
          <a:xfrm>
            <a:off x="4572000" y="0"/>
            <a:ext cx="4573588" cy="51435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CA8779-31D6-7E4E-8482-A498B785F465}"/>
              </a:ext>
            </a:extLst>
          </p:cNvPr>
          <p:cNvCxnSpPr/>
          <p:nvPr userDrawn="1"/>
        </p:nvCxnSpPr>
        <p:spPr>
          <a:xfrm>
            <a:off x="2070100" y="1884363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1" y="1835504"/>
            <a:ext cx="4573588" cy="706311"/>
          </a:xfrm>
        </p:spPr>
        <p:txBody>
          <a:bodyPr wrap="square"/>
          <a:lstStyle>
            <a:lvl1pPr algn="ctr"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1" y="2383501"/>
            <a:ext cx="4573588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44779" y="751012"/>
            <a:ext cx="3822503" cy="3893303"/>
          </a:xfrm>
        </p:spPr>
        <p:txBody>
          <a:bodyPr/>
          <a:lstStyle>
            <a:lvl1pPr marL="0" indent="0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bullet points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3A857D-6ED3-CE46-8A42-8B9ACC8A58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C124B-3A40-754C-B43D-1EEB73BE8A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23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673A4-05A8-0B4C-B6F8-ADF6849E6C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188" y="2198925"/>
            <a:ext cx="7989887" cy="556664"/>
          </a:xfrm>
          <a:ln>
            <a:noFill/>
          </a:ln>
        </p:spPr>
        <p:txBody>
          <a:bodyPr lIns="720000" tIns="108000" rIns="720000" bIns="108000" anchor="ctr" anchorCtr="1">
            <a:sp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45AF205-ACD7-7B41-888C-5BC8FCDFF1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188" y="3528000"/>
            <a:ext cx="7989887" cy="552450"/>
          </a:xfrm>
          <a:ln>
            <a:noFill/>
          </a:ln>
        </p:spPr>
        <p:txBody>
          <a:bodyPr lIns="360000" tIns="108000" rIns="360000" bIns="108000"/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and position of </a:t>
            </a:r>
            <a:r>
              <a:rPr lang="en-US" dirty="0" err="1"/>
              <a:t>quotee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4FFF46-1DB3-2E44-AA07-2B7E29C0DD0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42C8FFC5-675B-9D4F-9F62-8748ADDAE0D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4157663" y="525463"/>
            <a:ext cx="838200" cy="655637"/>
            <a:chOff x="2619" y="331"/>
            <a:chExt cx="528" cy="41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619" y="331"/>
              <a:ext cx="52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2619" y="331"/>
              <a:ext cx="528" cy="413"/>
            </a:xfrm>
            <a:custGeom>
              <a:avLst/>
              <a:gdLst>
                <a:gd name="T0" fmla="*/ 62 w 180"/>
                <a:gd name="T1" fmla="*/ 0 h 140"/>
                <a:gd name="T2" fmla="*/ 80 w 180"/>
                <a:gd name="T3" fmla="*/ 24 h 140"/>
                <a:gd name="T4" fmla="*/ 55 w 180"/>
                <a:gd name="T5" fmla="*/ 47 h 140"/>
                <a:gd name="T6" fmla="*/ 50 w 180"/>
                <a:gd name="T7" fmla="*/ 62 h 140"/>
                <a:gd name="T8" fmla="*/ 61 w 180"/>
                <a:gd name="T9" fmla="*/ 82 h 140"/>
                <a:gd name="T10" fmla="*/ 72 w 180"/>
                <a:gd name="T11" fmla="*/ 104 h 140"/>
                <a:gd name="T12" fmla="*/ 37 w 180"/>
                <a:gd name="T13" fmla="*/ 140 h 140"/>
                <a:gd name="T14" fmla="*/ 10 w 180"/>
                <a:gd name="T15" fmla="*/ 128 h 140"/>
                <a:gd name="T16" fmla="*/ 0 w 180"/>
                <a:gd name="T17" fmla="*/ 98 h 140"/>
                <a:gd name="T18" fmla="*/ 62 w 180"/>
                <a:gd name="T19" fmla="*/ 0 h 140"/>
                <a:gd name="T20" fmla="*/ 162 w 180"/>
                <a:gd name="T21" fmla="*/ 0 h 140"/>
                <a:gd name="T22" fmla="*/ 180 w 180"/>
                <a:gd name="T23" fmla="*/ 24 h 140"/>
                <a:gd name="T24" fmla="*/ 155 w 180"/>
                <a:gd name="T25" fmla="*/ 47 h 140"/>
                <a:gd name="T26" fmla="*/ 150 w 180"/>
                <a:gd name="T27" fmla="*/ 62 h 140"/>
                <a:gd name="T28" fmla="*/ 161 w 180"/>
                <a:gd name="T29" fmla="*/ 82 h 140"/>
                <a:gd name="T30" fmla="*/ 172 w 180"/>
                <a:gd name="T31" fmla="*/ 104 h 140"/>
                <a:gd name="T32" fmla="*/ 137 w 180"/>
                <a:gd name="T33" fmla="*/ 140 h 140"/>
                <a:gd name="T34" fmla="*/ 110 w 180"/>
                <a:gd name="T35" fmla="*/ 128 h 140"/>
                <a:gd name="T36" fmla="*/ 100 w 180"/>
                <a:gd name="T37" fmla="*/ 98 h 140"/>
                <a:gd name="T38" fmla="*/ 162 w 180"/>
                <a:gd name="T3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40">
                  <a:moveTo>
                    <a:pt x="62" y="0"/>
                  </a:moveTo>
                  <a:cubicBezTo>
                    <a:pt x="80" y="24"/>
                    <a:pt x="80" y="24"/>
                    <a:pt x="80" y="24"/>
                  </a:cubicBezTo>
                  <a:cubicBezTo>
                    <a:pt x="66" y="34"/>
                    <a:pt x="58" y="42"/>
                    <a:pt x="55" y="47"/>
                  </a:cubicBezTo>
                  <a:cubicBezTo>
                    <a:pt x="52" y="52"/>
                    <a:pt x="50" y="57"/>
                    <a:pt x="50" y="62"/>
                  </a:cubicBezTo>
                  <a:cubicBezTo>
                    <a:pt x="50" y="68"/>
                    <a:pt x="54" y="75"/>
                    <a:pt x="61" y="82"/>
                  </a:cubicBezTo>
                  <a:cubicBezTo>
                    <a:pt x="68" y="89"/>
                    <a:pt x="72" y="96"/>
                    <a:pt x="72" y="104"/>
                  </a:cubicBezTo>
                  <a:cubicBezTo>
                    <a:pt x="72" y="128"/>
                    <a:pt x="60" y="140"/>
                    <a:pt x="37" y="140"/>
                  </a:cubicBezTo>
                  <a:cubicBezTo>
                    <a:pt x="25" y="140"/>
                    <a:pt x="16" y="136"/>
                    <a:pt x="10" y="128"/>
                  </a:cubicBezTo>
                  <a:cubicBezTo>
                    <a:pt x="3" y="121"/>
                    <a:pt x="0" y="111"/>
                    <a:pt x="0" y="98"/>
                  </a:cubicBezTo>
                  <a:cubicBezTo>
                    <a:pt x="0" y="58"/>
                    <a:pt x="20" y="25"/>
                    <a:pt x="62" y="0"/>
                  </a:cubicBezTo>
                  <a:close/>
                  <a:moveTo>
                    <a:pt x="162" y="0"/>
                  </a:moveTo>
                  <a:cubicBezTo>
                    <a:pt x="180" y="24"/>
                    <a:pt x="180" y="24"/>
                    <a:pt x="180" y="24"/>
                  </a:cubicBezTo>
                  <a:cubicBezTo>
                    <a:pt x="166" y="34"/>
                    <a:pt x="158" y="42"/>
                    <a:pt x="155" y="47"/>
                  </a:cubicBezTo>
                  <a:cubicBezTo>
                    <a:pt x="152" y="52"/>
                    <a:pt x="150" y="57"/>
                    <a:pt x="150" y="62"/>
                  </a:cubicBezTo>
                  <a:cubicBezTo>
                    <a:pt x="150" y="68"/>
                    <a:pt x="154" y="75"/>
                    <a:pt x="161" y="82"/>
                  </a:cubicBezTo>
                  <a:cubicBezTo>
                    <a:pt x="168" y="89"/>
                    <a:pt x="172" y="96"/>
                    <a:pt x="172" y="104"/>
                  </a:cubicBezTo>
                  <a:cubicBezTo>
                    <a:pt x="172" y="128"/>
                    <a:pt x="160" y="140"/>
                    <a:pt x="137" y="140"/>
                  </a:cubicBezTo>
                  <a:cubicBezTo>
                    <a:pt x="125" y="140"/>
                    <a:pt x="116" y="136"/>
                    <a:pt x="110" y="128"/>
                  </a:cubicBezTo>
                  <a:cubicBezTo>
                    <a:pt x="103" y="121"/>
                    <a:pt x="100" y="111"/>
                    <a:pt x="100" y="98"/>
                  </a:cubicBezTo>
                  <a:cubicBezTo>
                    <a:pt x="100" y="58"/>
                    <a:pt x="120" y="25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943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 point slide cover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3180" y="2321858"/>
            <a:ext cx="5544608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99794" y="1480267"/>
            <a:ext cx="5583292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DF08B2C-3B35-B546-8C89-BE2CEA69E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62" y="3168306"/>
            <a:ext cx="5544526" cy="346075"/>
          </a:xfrm>
        </p:spPr>
        <p:txBody>
          <a:bodyPr wrap="none" lIns="0" tIns="0" rIns="0" bIns="0"/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792650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138721-9498-6E4F-95D6-3439AA8FE3D3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079929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821364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821364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716238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716238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4751280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751280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2786322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2786322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3044886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5009843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974801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7EB6E83-A710-5941-A946-3B32C634B3D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CFE776B6-A3ED-8748-ACCB-3243EF2856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73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64B048-79B4-1145-B855-16899B86591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99195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821364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821364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716238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716238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4751280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751280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278632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278632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295549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491903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882574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28EE39F4-4366-F642-80BC-C42680B4C40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71C9454-1950-C546-B417-ECB0EFAAA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5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E47730-6357-A24C-8AF6-556FC5787201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7353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120676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120676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35605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635605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376561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376561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3934785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6524033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01D55A-EA9F-9643-9F27-59F753D920F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C54BA8F9-2B3A-8445-A1E2-CE8324805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46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2E88F9-7627-2B40-A45B-FCB80349179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1345487" y="2186306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1345487" y="1832713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46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11188" y="1832713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11188" y="3783738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611188" y="2808226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1345487" y="3159400"/>
            <a:ext cx="2660245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9" hasCustomPrompt="1"/>
          </p:nvPr>
        </p:nvSpPr>
        <p:spPr>
          <a:xfrm>
            <a:off x="1345487" y="2805807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1345487" y="4137250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 hasCustomPrompt="1"/>
          </p:nvPr>
        </p:nvSpPr>
        <p:spPr>
          <a:xfrm>
            <a:off x="1345487" y="3783657"/>
            <a:ext cx="2653927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3" name="Text Placeholder 31"/>
          <p:cNvSpPr>
            <a:spLocks noGrp="1"/>
          </p:cNvSpPr>
          <p:nvPr>
            <p:ph type="body" sz="quarter" idx="32"/>
          </p:nvPr>
        </p:nvSpPr>
        <p:spPr>
          <a:xfrm>
            <a:off x="5776255" y="2186306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Text Placeholder 31"/>
          <p:cNvSpPr>
            <a:spLocks noGrp="1"/>
          </p:cNvSpPr>
          <p:nvPr>
            <p:ph type="body" sz="quarter" idx="33" hasCustomPrompt="1"/>
          </p:nvPr>
        </p:nvSpPr>
        <p:spPr>
          <a:xfrm>
            <a:off x="5776255" y="1832713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5" name="Picture Placeholder 17"/>
          <p:cNvSpPr>
            <a:spLocks noGrp="1"/>
          </p:cNvSpPr>
          <p:nvPr>
            <p:ph type="pic" sz="quarter" idx="34"/>
          </p:nvPr>
        </p:nvSpPr>
        <p:spPr>
          <a:xfrm>
            <a:off x="5041956" y="1832713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6" name="Picture Placeholder 17"/>
          <p:cNvSpPr>
            <a:spLocks noGrp="1"/>
          </p:cNvSpPr>
          <p:nvPr>
            <p:ph type="pic" sz="quarter" idx="35"/>
          </p:nvPr>
        </p:nvSpPr>
        <p:spPr>
          <a:xfrm>
            <a:off x="5041956" y="3783738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7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5041956" y="2808226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8" name="Text Placeholder 31"/>
          <p:cNvSpPr>
            <a:spLocks noGrp="1"/>
          </p:cNvSpPr>
          <p:nvPr>
            <p:ph type="body" sz="quarter" idx="37"/>
          </p:nvPr>
        </p:nvSpPr>
        <p:spPr>
          <a:xfrm>
            <a:off x="5776255" y="3159400"/>
            <a:ext cx="2660245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31"/>
          <p:cNvSpPr>
            <a:spLocks noGrp="1"/>
          </p:cNvSpPr>
          <p:nvPr>
            <p:ph type="body" sz="quarter" idx="38" hasCustomPrompt="1"/>
          </p:nvPr>
        </p:nvSpPr>
        <p:spPr>
          <a:xfrm>
            <a:off x="5776255" y="2805807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70" name="Text Placeholder 31"/>
          <p:cNvSpPr>
            <a:spLocks noGrp="1"/>
          </p:cNvSpPr>
          <p:nvPr>
            <p:ph type="body" sz="quarter" idx="39"/>
          </p:nvPr>
        </p:nvSpPr>
        <p:spPr>
          <a:xfrm>
            <a:off x="5776255" y="4137250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Text Placeholder 31"/>
          <p:cNvSpPr>
            <a:spLocks noGrp="1"/>
          </p:cNvSpPr>
          <p:nvPr>
            <p:ph type="body" sz="quarter" idx="40" hasCustomPrompt="1"/>
          </p:nvPr>
        </p:nvSpPr>
        <p:spPr>
          <a:xfrm>
            <a:off x="5776255" y="3783657"/>
            <a:ext cx="2653927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37CF155-BECC-984F-97AF-8E3121AF21A0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69B6732-DB8B-0B43-A4D9-6F7169A845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1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r am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1DDAC1-3835-D74E-81E8-7E0C3B71E484}"/>
              </a:ext>
            </a:extLst>
          </p:cNvPr>
          <p:cNvSpPr/>
          <p:nvPr userDrawn="1"/>
        </p:nvSpPr>
        <p:spPr>
          <a:xfrm>
            <a:off x="0" y="0"/>
            <a:ext cx="9145588" cy="2879725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9F12C6-A81E-444C-B217-9BC4A3C99E31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"/>
          <p:cNvGrpSpPr>
            <a:grpSpLocks/>
          </p:cNvGrpSpPr>
          <p:nvPr userDrawn="1"/>
        </p:nvGrpSpPr>
        <p:grpSpPr bwMode="auto">
          <a:xfrm>
            <a:off x="1874838" y="4110038"/>
            <a:ext cx="5400675" cy="0"/>
            <a:chOff x="2591781" y="5551000"/>
            <a:chExt cx="6988947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BF250F-89BA-6C47-B8AD-389427CE79B9}"/>
                </a:ext>
              </a:extLst>
            </p:cNvPr>
            <p:cNvCxnSpPr/>
            <p:nvPr/>
          </p:nvCxnSpPr>
          <p:spPr>
            <a:xfrm>
              <a:off x="6947033" y="5551000"/>
              <a:ext cx="2633695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5A0DD-B87A-0A4D-AABD-235676C81263}"/>
                </a:ext>
              </a:extLst>
            </p:cNvPr>
            <p:cNvCxnSpPr/>
            <p:nvPr/>
          </p:nvCxnSpPr>
          <p:spPr>
            <a:xfrm>
              <a:off x="2591781" y="5551000"/>
              <a:ext cx="4355252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350576" y="2535896"/>
            <a:ext cx="2459888" cy="6646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lIns="180000" tIns="180000" rIns="180000" bIns="72000" anchor="ctr" anchorCtr="1">
            <a:sp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1875550" y="4301840"/>
            <a:ext cx="1537445" cy="299295"/>
          </a:xfrm>
        </p:spPr>
        <p:txBody>
          <a:bodyPr lIns="0" tIns="72000" rIns="0" bIns="72000">
            <a:sp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Start point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5738105" y="4301840"/>
            <a:ext cx="1537445" cy="299295"/>
          </a:xfrm>
        </p:spPr>
        <p:txBody>
          <a:bodyPr lIns="0" tIns="72000" rIns="0" bIns="72000">
            <a:spAutoFit/>
          </a:bodyPr>
          <a:lstStyle>
            <a:lvl1pPr marL="0" indent="0" algn="r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End point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4965948" y="3659114"/>
            <a:ext cx="381180" cy="332083"/>
          </a:xfrm>
          <a:prstGeom prst="downArrowCallout">
            <a:avLst/>
          </a:prstGeom>
          <a:ln w="25400">
            <a:solidFill>
              <a:schemeClr val="accent1"/>
            </a:solidFill>
          </a:ln>
        </p:spPr>
        <p:txBody>
          <a:bodyPr lIns="36000" tIns="54000" rIns="36000" bIns="54000" anchor="ctr" anchorCtr="1">
            <a:spAutoFit/>
          </a:bodyPr>
          <a:lstStyle>
            <a:lvl1pPr marL="0" indent="0" algn="ctr">
              <a:buNone/>
              <a:defRPr sz="7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%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BBB3D8-056D-A940-B744-67F14DB3A70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E1001D9-A721-5840-962E-BD89B60187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8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5DC714-A2DD-3140-A71F-512A4B3A8BC8}"/>
              </a:ext>
            </a:extLst>
          </p:cNvPr>
          <p:cNvCxnSpPr/>
          <p:nvPr userDrawn="1"/>
        </p:nvCxnSpPr>
        <p:spPr bwMode="auto">
          <a:xfrm>
            <a:off x="4575175" y="2305050"/>
            <a:ext cx="0" cy="28829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B45403-63DD-F948-A4FB-67FE253E4D3D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3136049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5610091" y="254723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611188" y="3318768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611188" y="2965175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4" name="Text Placeholder 31"/>
          <p:cNvSpPr>
            <a:spLocks noGrp="1"/>
          </p:cNvSpPr>
          <p:nvPr>
            <p:ph type="body" sz="quarter" idx="44" hasCustomPrompt="1"/>
          </p:nvPr>
        </p:nvSpPr>
        <p:spPr>
          <a:xfrm>
            <a:off x="611188" y="1732493"/>
            <a:ext cx="7920623" cy="458757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Starting point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3217049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9F5EB4-5B24-FA47-A3FE-D226B4C8EF70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6CB674A2-978F-9B4F-9DED-EA2474ADB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ollow-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4DF51C-4DD3-9E44-AB44-D67924AC59F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75175" y="-96838"/>
            <a:ext cx="0" cy="524033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3136050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3217050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81B94DA6-34FD-1545-862D-5677C36AC13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198876" y="1128831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E7D161E8-803B-A342-BC40-DE08563D221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79876" y="1209831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7EBF9EFB-4390-A043-AFB6-F6D61B0D1F3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610091" y="1308573"/>
            <a:ext cx="299413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363DA44E-3BF1-BF4C-92B9-26FC7361D05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610091" y="954980"/>
            <a:ext cx="2994139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CD48E54B-DE4E-7B43-B59B-57616C4DABFF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610091" y="254723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17">
            <a:extLst>
              <a:ext uri="{FF2B5EF4-FFF2-40B4-BE49-F238E27FC236}">
                <a16:creationId xmlns:a16="http://schemas.microsoft.com/office/drawing/2014/main" id="{559EDC6D-5532-474E-85C3-540AD17B5D0D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621778" y="54001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B804723E-0EB4-E948-B339-F1377293C9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1188" y="3318768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FA32A087-CECE-5E4C-8346-960D03B4655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1188" y="2965175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2882FE1-CE8D-8741-BE2D-ECAC9627EB18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F23D0CBC-E2D1-2A47-855D-05C7C0833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0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FDB410-7F7F-534F-9315-C6F380803B1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75175" y="58738"/>
            <a:ext cx="0" cy="3367087"/>
          </a:xfrm>
          <a:prstGeom prst="line">
            <a:avLst/>
          </a:prstGeom>
          <a:ln w="25400" cap="sq">
            <a:solidFill>
              <a:schemeClr val="bg1">
                <a:lumMod val="75000"/>
              </a:schemeClr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1835074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611188" y="2025229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611188" y="1671636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1916074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D25494BE-9ACA-6640-B72E-AFED1F82DE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1188" y="3546426"/>
            <a:ext cx="7920623" cy="458757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Finishing point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4EEF738D-AB69-F844-8B8F-B758653E94F7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610091" y="123882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2CCAF-0E23-9C4A-854C-F6D24F28C460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845B6FE4-B262-DD49-9772-D958992CD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7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 bwMode="auto">
          <a:xfrm>
            <a:off x="-762000" y="1035050"/>
            <a:ext cx="50069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CB8D32-C888-0148-B413-84536F86AEF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38833" y="1815869"/>
            <a:ext cx="3703320" cy="23023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667FA843-5DF5-8B46-B1F4-D0AC1BFF307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00813" y="2434302"/>
            <a:ext cx="3559016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01D2FFE7-72BC-8D46-A715-C5C43B050BC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900813" y="2080709"/>
            <a:ext cx="3559016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AFBC5D-C59F-CA4E-B9D0-855792A20D7A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02FF3FF1-EB1E-9342-BC8A-5A2195942F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0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 bwMode="auto">
          <a:xfrm>
            <a:off x="4992688" y="1035050"/>
            <a:ext cx="50069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83C507-CC94-7A40-8033-5976DCEC2A74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5193" y="1815869"/>
            <a:ext cx="3703320" cy="23023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52554" y="2434302"/>
            <a:ext cx="3559016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52554" y="2080709"/>
            <a:ext cx="3559016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8A4463-C0AA-A641-A203-8707E1E20F27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7472DC62-26CD-A342-B4B6-5D2FA1A34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3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1BE0EA-1C29-9345-894B-5CCC1DF6B9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294757"/>
            <a:ext cx="2092325" cy="293688"/>
          </a:xfrm>
          <a:prstGeom prst="rect">
            <a:avLst/>
          </a:prstGeom>
          <a:noFill/>
          <a:ln>
            <a:noFill/>
          </a:ln>
        </p:spPr>
        <p:txBody>
          <a:bodyPr lIns="0" tIns="108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www.oxfam.org.uk</a:t>
            </a:r>
          </a:p>
        </p:txBody>
      </p:sp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505" y="3218390"/>
            <a:ext cx="321468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6861" y="1815034"/>
            <a:ext cx="8004213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99793" y="975145"/>
            <a:ext cx="8065235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4A7C9F-1659-9D43-8ECC-BA1C716F44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0" y="3168304"/>
            <a:ext cx="5544608" cy="230832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0190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/Phone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hone-mockup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213"/>
            <a:ext cx="43529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A6D400-1FD8-5B44-9BAA-204008DF967E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00813" y="2434302"/>
            <a:ext cx="3559016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900813" y="2080709"/>
            <a:ext cx="3559016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0C9E348-83D1-B842-84ED-7DEDB3BEF1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145186" flipH="1">
            <a:off x="2218049" y="2004897"/>
            <a:ext cx="1199387" cy="1992635"/>
          </a:xfrm>
          <a:custGeom>
            <a:avLst/>
            <a:gdLst>
              <a:gd name="connsiteX0" fmla="*/ 0 w 914400"/>
              <a:gd name="connsiteY0" fmla="*/ 0 h 1481021"/>
              <a:gd name="connsiteX1" fmla="*/ 914400 w 914400"/>
              <a:gd name="connsiteY1" fmla="*/ 0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14400"/>
              <a:gd name="connsiteY0" fmla="*/ 0 h 1481021"/>
              <a:gd name="connsiteX1" fmla="*/ 686469 w 914400"/>
              <a:gd name="connsiteY1" fmla="*/ 91167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0 w 981793"/>
              <a:gd name="connsiteY3" fmla="*/ 1481021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709229 w 981793"/>
              <a:gd name="connsiteY1" fmla="*/ 76365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90908"/>
              <a:gd name="connsiteY0" fmla="*/ 0 h 1631803"/>
              <a:gd name="connsiteX1" fmla="*/ 709229 w 990908"/>
              <a:gd name="connsiteY1" fmla="*/ 7636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710381 w 990908"/>
              <a:gd name="connsiteY1" fmla="*/ 6332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687073 w 990908"/>
              <a:gd name="connsiteY1" fmla="*/ 82137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88945"/>
              <a:gd name="connsiteY0" fmla="*/ 0 h 1627764"/>
              <a:gd name="connsiteX1" fmla="*/ 685110 w 988945"/>
              <a:gd name="connsiteY1" fmla="*/ 78098 h 1627764"/>
              <a:gd name="connsiteX2" fmla="*/ 988945 w 988945"/>
              <a:gd name="connsiteY2" fmla="*/ 1627764 h 1627764"/>
              <a:gd name="connsiteX3" fmla="*/ 257469 w 988945"/>
              <a:gd name="connsiteY3" fmla="*/ 1620504 h 1627764"/>
              <a:gd name="connsiteX4" fmla="*/ 0 w 988945"/>
              <a:gd name="connsiteY4" fmla="*/ 0 h 1627764"/>
              <a:gd name="connsiteX0" fmla="*/ 0 w 985944"/>
              <a:gd name="connsiteY0" fmla="*/ 0 h 1626725"/>
              <a:gd name="connsiteX1" fmla="*/ 685110 w 985944"/>
              <a:gd name="connsiteY1" fmla="*/ 78098 h 1626725"/>
              <a:gd name="connsiteX2" fmla="*/ 985944 w 985944"/>
              <a:gd name="connsiteY2" fmla="*/ 1626725 h 1626725"/>
              <a:gd name="connsiteX3" fmla="*/ 257469 w 985944"/>
              <a:gd name="connsiteY3" fmla="*/ 1620504 h 1626725"/>
              <a:gd name="connsiteX4" fmla="*/ 0 w 985944"/>
              <a:gd name="connsiteY4" fmla="*/ 0 h 1626725"/>
              <a:gd name="connsiteX0" fmla="*/ 0 w 973018"/>
              <a:gd name="connsiteY0" fmla="*/ 0 h 1620504"/>
              <a:gd name="connsiteX1" fmla="*/ 685110 w 973018"/>
              <a:gd name="connsiteY1" fmla="*/ 78098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3018"/>
              <a:gd name="connsiteY0" fmla="*/ 0 h 1620504"/>
              <a:gd name="connsiteX1" fmla="*/ 707265 w 973018"/>
              <a:gd name="connsiteY1" fmla="*/ 72325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8905"/>
              <a:gd name="connsiteY0" fmla="*/ 0 h 1627649"/>
              <a:gd name="connsiteX1" fmla="*/ 707265 w 978905"/>
              <a:gd name="connsiteY1" fmla="*/ 72325 h 1627649"/>
              <a:gd name="connsiteX2" fmla="*/ 978905 w 978905"/>
              <a:gd name="connsiteY2" fmla="*/ 1627649 h 1627649"/>
              <a:gd name="connsiteX3" fmla="*/ 257469 w 978905"/>
              <a:gd name="connsiteY3" fmla="*/ 1620504 h 1627649"/>
              <a:gd name="connsiteX4" fmla="*/ 0 w 978905"/>
              <a:gd name="connsiteY4" fmla="*/ 0 h 162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905" h="1627649">
                <a:moveTo>
                  <a:pt x="0" y="0"/>
                </a:moveTo>
                <a:lnTo>
                  <a:pt x="707265" y="72325"/>
                </a:lnTo>
                <a:lnTo>
                  <a:pt x="978905" y="1627649"/>
                </a:lnTo>
                <a:lnTo>
                  <a:pt x="257469" y="16205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bIns="457148" rtlCol="0" anchor="b">
            <a:normAutofit/>
          </a:bodyPr>
          <a:lstStyle>
            <a:lvl1pPr algn="ctr">
              <a:buNone/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A06C17-68C8-5E46-80A8-7D92698A546F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E495C3-B0EC-F64B-8DAF-5A57BEE6BA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77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ss_Title+Content_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770B9B-2D9D-BF44-B28D-9C4B997F463F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5" descr="image4.png"/>
          <p:cNvSpPr>
            <a:spLocks/>
          </p:cNvSpPr>
          <p:nvPr userDrawn="1"/>
        </p:nvSpPr>
        <p:spPr bwMode="auto">
          <a:xfrm>
            <a:off x="531813" y="898525"/>
            <a:ext cx="1819275" cy="3851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5" descr="image4.png"/>
          <p:cNvSpPr>
            <a:spLocks/>
          </p:cNvSpPr>
          <p:nvPr userDrawn="1"/>
        </p:nvSpPr>
        <p:spPr bwMode="auto">
          <a:xfrm>
            <a:off x="6858000" y="898525"/>
            <a:ext cx="1820863" cy="3851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820848" y="2434302"/>
            <a:ext cx="3559016" cy="366488"/>
          </a:xfrm>
        </p:spPr>
        <p:txBody>
          <a:bodyPr lIns="14400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820848" y="2080709"/>
            <a:ext cx="3559016" cy="288000"/>
          </a:xfrm>
        </p:spPr>
        <p:txBody>
          <a:bodyPr wrap="none" lIns="144000" tIns="36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EF2AE782-858A-9247-9890-824572FBDBF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6179" y="1618419"/>
            <a:ext cx="1470582" cy="2369074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000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2C7722F-507D-4B41-9968-A1D3DC15E0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3934" y="1618419"/>
            <a:ext cx="1470582" cy="2369074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000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D01126-D6D0-2040-AC68-76F563F2BABE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24DC51C2-3B2A-0C43-AE6D-846CCE84D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6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89D4A8-D1ED-E948-8176-E7E9E52EC6B0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3">
            <a:extLst>
              <a:ext uri="{FF2B5EF4-FFF2-40B4-BE49-F238E27FC236}">
                <a16:creationId xmlns:a16="http://schemas.microsoft.com/office/drawing/2014/main" id="{F06482CA-C7C4-ED47-8370-EBB1DCB6A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Chart slide title</a:t>
            </a:r>
            <a:endParaRPr lang="en-US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DF5138AD-FDED-634D-9E4D-C2695FCC43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895C56B-2BAA-1046-960E-887D932A9606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7BCCF766-0948-DB4D-A703-A3A813795E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41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-36000" y="-36000"/>
            <a:ext cx="9216000" cy="5220000"/>
          </a:xfrm>
        </p:spPr>
        <p:txBody>
          <a:bodyPr rtlCol="0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GB" noProof="0" dirty="0"/>
              <a:t>Click icon to add picture then type caption</a:t>
            </a:r>
            <a:endParaRPr lang="en-US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7376755-6506-3A47-A30C-B168C41E1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4785825"/>
            <a:ext cx="7541952" cy="359713"/>
          </a:xfrm>
        </p:spPr>
        <p:txBody>
          <a:bodyPr wrap="none" lIns="0" tIns="0" rIns="14400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baseline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Caption to image and credit to </a:t>
            </a:r>
            <a:r>
              <a:rPr lang="en-GB" dirty="0" err="1"/>
              <a:t>photogragher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931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D34B4136-C7A6-504A-A80F-083D41DED7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7" y="4824000"/>
            <a:ext cx="7707968" cy="2333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Supplying clean water in a displaced peoples camp, Nigeria.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133170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E699663-D3C6-5646-BB97-AF52A714EB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4000"/>
            <a:ext cx="5372100" cy="233362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Supporting displaced families with water and sanitation in Iraq.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2863830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7BCE064A-441C-754C-8387-D13ECA5F07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4000"/>
            <a:ext cx="5372100" cy="233362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Distributing food parcels to Rohingya refugees in Bangladesh.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90503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9D22DAA8-9F4A-494D-9AFA-E50E6B5A3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5372100" cy="232165"/>
          </a:xfrm>
          <a:prstGeom prst="rect">
            <a:avLst/>
          </a:prstGeom>
          <a:noFill/>
          <a:ln w="3175">
            <a:noFill/>
          </a:ln>
          <a:effectLst/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Rebuilding the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Saadiya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 water system in Iraq after ISIS left.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3892611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F0078BEE-D78A-9C4A-8605-07EBEFF265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7133077" cy="232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The supply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centre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 in Bicester ready to respond  with equipment to get clean water back up and running Image: Phil Kirk/Oxfam</a:t>
            </a:r>
          </a:p>
        </p:txBody>
      </p:sp>
    </p:spTree>
    <p:extLst>
      <p:ext uri="{BB962C8B-B14F-4D97-AF65-F5344CB8AC3E}">
        <p14:creationId xmlns:p14="http://schemas.microsoft.com/office/powerpoint/2010/main" val="2282024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A18274C-693E-1044-B923-B6017422D1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7379261" cy="232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Employing local people to help rebuild their communities after the Nepal earthquake. Image: Kieran Doherty/Oxfam</a:t>
            </a:r>
          </a:p>
        </p:txBody>
      </p:sp>
    </p:spTree>
    <p:extLst>
      <p:ext uri="{BB962C8B-B14F-4D97-AF65-F5344CB8AC3E}">
        <p14:creationId xmlns:p14="http://schemas.microsoft.com/office/powerpoint/2010/main" val="90136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3165475"/>
            <a:ext cx="379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6"/>
          <p:cNvGrpSpPr>
            <a:grpSpLocks noChangeAspect="1"/>
          </p:cNvGrpSpPr>
          <p:nvPr userDrawn="1"/>
        </p:nvGrpSpPr>
        <p:grpSpPr bwMode="auto">
          <a:xfrm>
            <a:off x="5575721" y="3219978"/>
            <a:ext cx="3233738" cy="1555750"/>
            <a:chOff x="97" y="2121"/>
            <a:chExt cx="914" cy="440"/>
          </a:xfrm>
        </p:grpSpPr>
        <p:sp>
          <p:nvSpPr>
            <p:cNvPr id="6" name="AutoShape 65"/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7">
              <a:extLst>
                <a:ext uri="{FF2B5EF4-FFF2-40B4-BE49-F238E27FC236}">
                  <a16:creationId xmlns:a16="http://schemas.microsoft.com/office/drawing/2014/main" id="{536D5DA6-B8BB-E94B-902B-4AC26918B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8" name="Freeform 68"/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9"/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1"/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2"/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3"/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4"/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5"/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76">
              <a:extLst>
                <a:ext uri="{FF2B5EF4-FFF2-40B4-BE49-F238E27FC236}">
                  <a16:creationId xmlns:a16="http://schemas.microsoft.com/office/drawing/2014/main" id="{59D564EA-0991-DC43-AD69-D70D3A83E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19" name="Freeform 77"/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8"/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9"/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80">
              <a:extLst>
                <a:ext uri="{FF2B5EF4-FFF2-40B4-BE49-F238E27FC236}">
                  <a16:creationId xmlns:a16="http://schemas.microsoft.com/office/drawing/2014/main" id="{9B0AAAE2-AF6D-AB48-ADD4-B29D017CB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23" name="Freeform 81"/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2"/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83"/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4"/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5"/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7"/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1"/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3"/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6">
            <a:extLst>
              <a:ext uri="{FF2B5EF4-FFF2-40B4-BE49-F238E27FC236}">
                <a16:creationId xmlns:a16="http://schemas.microsoft.com/office/drawing/2014/main" id="{1B03251F-F3A2-9542-B8B8-602D605EC7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294757"/>
            <a:ext cx="2092325" cy="293688"/>
          </a:xfrm>
          <a:prstGeom prst="rect">
            <a:avLst/>
          </a:prstGeom>
          <a:noFill/>
          <a:ln>
            <a:noFill/>
          </a:ln>
        </p:spPr>
        <p:txBody>
          <a:bodyPr lIns="0" tIns="108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err="1">
                <a:solidFill>
                  <a:srgbClr val="60A534"/>
                </a:solidFill>
                <a:latin typeface="Arial" charset="0"/>
                <a:cs typeface="Arial" charset="0"/>
              </a:rPr>
              <a:t>www.oxfam.co.uk</a:t>
            </a:r>
            <a:endParaRPr lang="en-US" sz="1200" dirty="0">
              <a:solidFill>
                <a:srgbClr val="60A534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6861" y="1815034"/>
            <a:ext cx="8004213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599793" y="975145"/>
            <a:ext cx="8015569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03D6AD35-3C32-E944-9DDA-ECD964271D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180" y="3188623"/>
            <a:ext cx="5544608" cy="230832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645599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92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66">
            <a:extLst>
              <a:ext uri="{FF2B5EF4-FFF2-40B4-BE49-F238E27FC236}">
                <a16:creationId xmlns:a16="http://schemas.microsoft.com/office/drawing/2014/main" id="{C97958AF-7825-AF43-99CF-2141B3E3A2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00965" y="3999069"/>
            <a:ext cx="1611920" cy="775494"/>
            <a:chOff x="97" y="2121"/>
            <a:chExt cx="914" cy="440"/>
          </a:xfrm>
        </p:grpSpPr>
        <p:sp>
          <p:nvSpPr>
            <p:cNvPr id="43" name="AutoShape 65">
              <a:extLst>
                <a:ext uri="{FF2B5EF4-FFF2-40B4-BE49-F238E27FC236}">
                  <a16:creationId xmlns:a16="http://schemas.microsoft.com/office/drawing/2014/main" id="{712484F3-D737-3B49-9607-D618405764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67">
              <a:extLst>
                <a:ext uri="{FF2B5EF4-FFF2-40B4-BE49-F238E27FC236}">
                  <a16:creationId xmlns:a16="http://schemas.microsoft.com/office/drawing/2014/main" id="{3F8A5235-D2CC-C940-8A2B-5399C719C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45" name="Freeform 68">
              <a:extLst>
                <a:ext uri="{FF2B5EF4-FFF2-40B4-BE49-F238E27FC236}">
                  <a16:creationId xmlns:a16="http://schemas.microsoft.com/office/drawing/2014/main" id="{289CE685-D639-0741-89F9-3A888B1DF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2CB43200-FD6B-BE43-8600-3862335C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F69050AE-3DD7-B04A-9F7A-CE9960B5B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B91FE33D-7C1D-3741-9E60-64044DF87B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353E701-CD5F-6A49-96B2-7887FD9C1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EB2B1E01-2E32-5649-A2CD-165C9D655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99B7BF15-676F-8545-B7D0-7BB7BFF7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5">
              <a:extLst>
                <a:ext uri="{FF2B5EF4-FFF2-40B4-BE49-F238E27FC236}">
                  <a16:creationId xmlns:a16="http://schemas.microsoft.com/office/drawing/2014/main" id="{95B53627-EB9C-7342-9C23-B83895C72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76">
              <a:extLst>
                <a:ext uri="{FF2B5EF4-FFF2-40B4-BE49-F238E27FC236}">
                  <a16:creationId xmlns:a16="http://schemas.microsoft.com/office/drawing/2014/main" id="{FA7C6A80-7567-B942-B99E-B2D833F1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54" name="Freeform 77">
              <a:extLst>
                <a:ext uri="{FF2B5EF4-FFF2-40B4-BE49-F238E27FC236}">
                  <a16:creationId xmlns:a16="http://schemas.microsoft.com/office/drawing/2014/main" id="{10B50EFB-BD6F-474C-A1B1-1E42E48F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8">
              <a:extLst>
                <a:ext uri="{FF2B5EF4-FFF2-40B4-BE49-F238E27FC236}">
                  <a16:creationId xmlns:a16="http://schemas.microsoft.com/office/drawing/2014/main" id="{4D0F512D-780F-AC4A-BD13-6802518E0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id="{9A240A05-0611-8846-9C5F-20AF670E3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80">
              <a:extLst>
                <a:ext uri="{FF2B5EF4-FFF2-40B4-BE49-F238E27FC236}">
                  <a16:creationId xmlns:a16="http://schemas.microsoft.com/office/drawing/2014/main" id="{12189A65-962F-4F46-ACBF-E8356D670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3FB8B35E-AA33-D747-ADAE-6857F5ADF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2">
              <a:extLst>
                <a:ext uri="{FF2B5EF4-FFF2-40B4-BE49-F238E27FC236}">
                  <a16:creationId xmlns:a16="http://schemas.microsoft.com/office/drawing/2014/main" id="{EC30E490-AD4D-2648-A435-80217F4CB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2E74A77E-9F90-DE4A-9675-2FA8D9BAFC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A96D1D53-13DB-5E4F-8612-679AA62CC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85">
              <a:extLst>
                <a:ext uri="{FF2B5EF4-FFF2-40B4-BE49-F238E27FC236}">
                  <a16:creationId xmlns:a16="http://schemas.microsoft.com/office/drawing/2014/main" id="{2FBF7BFA-8AEE-9F45-8510-C8FE06386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86">
              <a:extLst>
                <a:ext uri="{FF2B5EF4-FFF2-40B4-BE49-F238E27FC236}">
                  <a16:creationId xmlns:a16="http://schemas.microsoft.com/office/drawing/2014/main" id="{7F2550A5-D474-7149-80D9-CE51F409A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8D9B0790-781A-4843-9911-88D216793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7ED49BE8-10C5-D44F-8575-694AB25BD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9">
              <a:extLst>
                <a:ext uri="{FF2B5EF4-FFF2-40B4-BE49-F238E27FC236}">
                  <a16:creationId xmlns:a16="http://schemas.microsoft.com/office/drawing/2014/main" id="{D08B226E-C274-CE4E-B0FF-7E56CB74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90">
              <a:extLst>
                <a:ext uri="{FF2B5EF4-FFF2-40B4-BE49-F238E27FC236}">
                  <a16:creationId xmlns:a16="http://schemas.microsoft.com/office/drawing/2014/main" id="{A0F92D92-3073-0D44-BF27-777205C55C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91">
              <a:extLst>
                <a:ext uri="{FF2B5EF4-FFF2-40B4-BE49-F238E27FC236}">
                  <a16:creationId xmlns:a16="http://schemas.microsoft.com/office/drawing/2014/main" id="{108A6736-EE0F-7542-B118-AD3158D01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92">
              <a:extLst>
                <a:ext uri="{FF2B5EF4-FFF2-40B4-BE49-F238E27FC236}">
                  <a16:creationId xmlns:a16="http://schemas.microsoft.com/office/drawing/2014/main" id="{4F4912D6-FB96-4A4B-A88B-47F9DF1CE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93">
              <a:extLst>
                <a:ext uri="{FF2B5EF4-FFF2-40B4-BE49-F238E27FC236}">
                  <a16:creationId xmlns:a16="http://schemas.microsoft.com/office/drawing/2014/main" id="{9D2F4771-3ECA-864F-886D-85265498E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4">
              <a:extLst>
                <a:ext uri="{FF2B5EF4-FFF2-40B4-BE49-F238E27FC236}">
                  <a16:creationId xmlns:a16="http://schemas.microsoft.com/office/drawing/2014/main" id="{23A14EE2-0C76-A749-A81C-1D9C40F0C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5">
              <a:extLst>
                <a:ext uri="{FF2B5EF4-FFF2-40B4-BE49-F238E27FC236}">
                  <a16:creationId xmlns:a16="http://schemas.microsoft.com/office/drawing/2014/main" id="{5FA79695-D706-7C48-9CA2-DDA36115E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7D10DF-282D-7743-AC23-574DDFB4CD77}"/>
              </a:ext>
            </a:extLst>
          </p:cNvPr>
          <p:cNvCxnSpPr/>
          <p:nvPr userDrawn="1"/>
        </p:nvCxnSpPr>
        <p:spPr>
          <a:xfrm>
            <a:off x="4349750" y="188912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1840461"/>
            <a:ext cx="7989887" cy="706311"/>
          </a:xfrm>
        </p:spPr>
        <p:txBody>
          <a:bodyPr wrap="square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2388458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  <p:grpSp>
        <p:nvGrpSpPr>
          <p:cNvPr id="9" name="Group 66">
            <a:extLst>
              <a:ext uri="{FF2B5EF4-FFF2-40B4-BE49-F238E27FC236}">
                <a16:creationId xmlns:a16="http://schemas.microsoft.com/office/drawing/2014/main" id="{FBD07192-3B1E-B340-924A-0AB5FBB8542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01079" y="3993943"/>
            <a:ext cx="1611920" cy="775494"/>
            <a:chOff x="97" y="2121"/>
            <a:chExt cx="914" cy="440"/>
          </a:xfrm>
        </p:grpSpPr>
        <p:sp>
          <p:nvSpPr>
            <p:cNvPr id="10" name="AutoShape 65">
              <a:extLst>
                <a:ext uri="{FF2B5EF4-FFF2-40B4-BE49-F238E27FC236}">
                  <a16:creationId xmlns:a16="http://schemas.microsoft.com/office/drawing/2014/main" id="{4E97699D-46E9-1E4F-B587-A3DF8CC21C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67">
              <a:extLst>
                <a:ext uri="{FF2B5EF4-FFF2-40B4-BE49-F238E27FC236}">
                  <a16:creationId xmlns:a16="http://schemas.microsoft.com/office/drawing/2014/main" id="{51552060-7B02-DA47-964C-1009FF70B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6EFC92D1-0027-DA45-BD98-DBCD9EE59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C6546EDB-4F96-A743-A8A3-EEFCAEA02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0">
              <a:extLst>
                <a:ext uri="{FF2B5EF4-FFF2-40B4-BE49-F238E27FC236}">
                  <a16:creationId xmlns:a16="http://schemas.microsoft.com/office/drawing/2014/main" id="{27C99207-5CF0-D044-9AFF-822D139F6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1">
              <a:extLst>
                <a:ext uri="{FF2B5EF4-FFF2-40B4-BE49-F238E27FC236}">
                  <a16:creationId xmlns:a16="http://schemas.microsoft.com/office/drawing/2014/main" id="{21250238-774A-8743-8143-B145FCAF1C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56110394-3F1C-5B45-8636-0EAEAD8BB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3">
              <a:extLst>
                <a:ext uri="{FF2B5EF4-FFF2-40B4-BE49-F238E27FC236}">
                  <a16:creationId xmlns:a16="http://schemas.microsoft.com/office/drawing/2014/main" id="{21AA77D6-D539-5B47-8347-9D8B5F6CB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4">
              <a:extLst>
                <a:ext uri="{FF2B5EF4-FFF2-40B4-BE49-F238E27FC236}">
                  <a16:creationId xmlns:a16="http://schemas.microsoft.com/office/drawing/2014/main" id="{A1A3BB23-E053-4544-AEA3-41A59B48F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75">
              <a:extLst>
                <a:ext uri="{FF2B5EF4-FFF2-40B4-BE49-F238E27FC236}">
                  <a16:creationId xmlns:a16="http://schemas.microsoft.com/office/drawing/2014/main" id="{0D1DC60F-91FC-A041-ABFB-FD030648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76">
              <a:extLst>
                <a:ext uri="{FF2B5EF4-FFF2-40B4-BE49-F238E27FC236}">
                  <a16:creationId xmlns:a16="http://schemas.microsoft.com/office/drawing/2014/main" id="{85279FD8-6A54-8844-AE54-4CE55998B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21" name="Freeform 77">
              <a:extLst>
                <a:ext uri="{FF2B5EF4-FFF2-40B4-BE49-F238E27FC236}">
                  <a16:creationId xmlns:a16="http://schemas.microsoft.com/office/drawing/2014/main" id="{0C8EA6B7-6EF9-D44E-BC06-B44192DE1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8">
              <a:extLst>
                <a:ext uri="{FF2B5EF4-FFF2-40B4-BE49-F238E27FC236}">
                  <a16:creationId xmlns:a16="http://schemas.microsoft.com/office/drawing/2014/main" id="{341A3E66-1333-ED4F-990C-6C49C05E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9">
              <a:extLst>
                <a:ext uri="{FF2B5EF4-FFF2-40B4-BE49-F238E27FC236}">
                  <a16:creationId xmlns:a16="http://schemas.microsoft.com/office/drawing/2014/main" id="{D1E2A1C2-C984-C648-A641-D1EE39AEB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80">
              <a:extLst>
                <a:ext uri="{FF2B5EF4-FFF2-40B4-BE49-F238E27FC236}">
                  <a16:creationId xmlns:a16="http://schemas.microsoft.com/office/drawing/2014/main" id="{D0EB9184-2EA8-5546-A037-611A6EEB6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786B5FD0-3BEB-8F44-8A88-60A753BB6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EAD759A3-0A5E-5E46-A8EA-E45C770F7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3">
              <a:extLst>
                <a:ext uri="{FF2B5EF4-FFF2-40B4-BE49-F238E27FC236}">
                  <a16:creationId xmlns:a16="http://schemas.microsoft.com/office/drawing/2014/main" id="{BFCBF1C5-B89A-D94B-B949-7083870C49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4">
              <a:extLst>
                <a:ext uri="{FF2B5EF4-FFF2-40B4-BE49-F238E27FC236}">
                  <a16:creationId xmlns:a16="http://schemas.microsoft.com/office/drawing/2014/main" id="{4DF91D5D-A728-6947-9F87-616D1CC26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5">
              <a:extLst>
                <a:ext uri="{FF2B5EF4-FFF2-40B4-BE49-F238E27FC236}">
                  <a16:creationId xmlns:a16="http://schemas.microsoft.com/office/drawing/2014/main" id="{389E060C-D959-EF4A-A2DB-22AB8CE8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6">
              <a:extLst>
                <a:ext uri="{FF2B5EF4-FFF2-40B4-BE49-F238E27FC236}">
                  <a16:creationId xmlns:a16="http://schemas.microsoft.com/office/drawing/2014/main" id="{08CC195B-2A00-5044-A8A4-9718D760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87">
              <a:extLst>
                <a:ext uri="{FF2B5EF4-FFF2-40B4-BE49-F238E27FC236}">
                  <a16:creationId xmlns:a16="http://schemas.microsoft.com/office/drawing/2014/main" id="{B89E5ECF-4B70-D24D-A4CD-D9D0257CB4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88">
              <a:extLst>
                <a:ext uri="{FF2B5EF4-FFF2-40B4-BE49-F238E27FC236}">
                  <a16:creationId xmlns:a16="http://schemas.microsoft.com/office/drawing/2014/main" id="{ACBCEC8A-79FB-2344-9A63-6C0425421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89">
              <a:extLst>
                <a:ext uri="{FF2B5EF4-FFF2-40B4-BE49-F238E27FC236}">
                  <a16:creationId xmlns:a16="http://schemas.microsoft.com/office/drawing/2014/main" id="{256EDA62-2FA5-0E40-A40B-F499F9D77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0">
              <a:extLst>
                <a:ext uri="{FF2B5EF4-FFF2-40B4-BE49-F238E27FC236}">
                  <a16:creationId xmlns:a16="http://schemas.microsoft.com/office/drawing/2014/main" id="{EF785ADD-D41D-214B-9B6E-C093A8FCF3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91">
              <a:extLst>
                <a:ext uri="{FF2B5EF4-FFF2-40B4-BE49-F238E27FC236}">
                  <a16:creationId xmlns:a16="http://schemas.microsoft.com/office/drawing/2014/main" id="{7B6AD75A-FD16-1E47-AC2E-89D142A8A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92">
              <a:extLst>
                <a:ext uri="{FF2B5EF4-FFF2-40B4-BE49-F238E27FC236}">
                  <a16:creationId xmlns:a16="http://schemas.microsoft.com/office/drawing/2014/main" id="{BF9F4545-A539-1543-9A31-EB75E2BB2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93">
              <a:extLst>
                <a:ext uri="{FF2B5EF4-FFF2-40B4-BE49-F238E27FC236}">
                  <a16:creationId xmlns:a16="http://schemas.microsoft.com/office/drawing/2014/main" id="{4482C379-E4D6-2D48-B5BD-11EF10835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94">
              <a:extLst>
                <a:ext uri="{FF2B5EF4-FFF2-40B4-BE49-F238E27FC236}">
                  <a16:creationId xmlns:a16="http://schemas.microsoft.com/office/drawing/2014/main" id="{86E9930F-800D-A040-8765-5FF6BB157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95">
              <a:extLst>
                <a:ext uri="{FF2B5EF4-FFF2-40B4-BE49-F238E27FC236}">
                  <a16:creationId xmlns:a16="http://schemas.microsoft.com/office/drawing/2014/main" id="{F3321455-EE8E-124F-9C09-28E7D90F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50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D1D4B0-8328-9D45-A984-B7A302274480}"/>
              </a:ext>
            </a:extLst>
          </p:cNvPr>
          <p:cNvCxnSpPr/>
          <p:nvPr userDrawn="1"/>
        </p:nvCxnSpPr>
        <p:spPr>
          <a:xfrm>
            <a:off x="4349750" y="188912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1840461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2388458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  <p:grpSp>
        <p:nvGrpSpPr>
          <p:cNvPr id="8" name="Group 66">
            <a:extLst>
              <a:ext uri="{FF2B5EF4-FFF2-40B4-BE49-F238E27FC236}">
                <a16:creationId xmlns:a16="http://schemas.microsoft.com/office/drawing/2014/main" id="{98C80C0D-1768-FE43-B8D6-E8E2CFB9AF3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00965" y="3999069"/>
            <a:ext cx="1611920" cy="775494"/>
            <a:chOff x="97" y="2121"/>
            <a:chExt cx="914" cy="440"/>
          </a:xfrm>
        </p:grpSpPr>
        <p:sp>
          <p:nvSpPr>
            <p:cNvPr id="9" name="AutoShape 65">
              <a:extLst>
                <a:ext uri="{FF2B5EF4-FFF2-40B4-BE49-F238E27FC236}">
                  <a16:creationId xmlns:a16="http://schemas.microsoft.com/office/drawing/2014/main" id="{8809FFC2-7903-2746-9A91-F39A7E1FAFA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67">
              <a:extLst>
                <a:ext uri="{FF2B5EF4-FFF2-40B4-BE49-F238E27FC236}">
                  <a16:creationId xmlns:a16="http://schemas.microsoft.com/office/drawing/2014/main" id="{EAD42124-F33A-E447-A15A-F914E20E4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11" name="Freeform 68">
              <a:extLst>
                <a:ext uri="{FF2B5EF4-FFF2-40B4-BE49-F238E27FC236}">
                  <a16:creationId xmlns:a16="http://schemas.microsoft.com/office/drawing/2014/main" id="{5688A0E0-1233-5D43-AF7F-470E11912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9">
              <a:extLst>
                <a:ext uri="{FF2B5EF4-FFF2-40B4-BE49-F238E27FC236}">
                  <a16:creationId xmlns:a16="http://schemas.microsoft.com/office/drawing/2014/main" id="{749C9B58-DA22-0346-80A2-3B561B502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0">
              <a:extLst>
                <a:ext uri="{FF2B5EF4-FFF2-40B4-BE49-F238E27FC236}">
                  <a16:creationId xmlns:a16="http://schemas.microsoft.com/office/drawing/2014/main" id="{21064E67-F00F-064C-88F5-94D1ACBBE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1">
              <a:extLst>
                <a:ext uri="{FF2B5EF4-FFF2-40B4-BE49-F238E27FC236}">
                  <a16:creationId xmlns:a16="http://schemas.microsoft.com/office/drawing/2014/main" id="{019C6E39-CF53-1941-AA49-1862CEAD6E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2">
              <a:extLst>
                <a:ext uri="{FF2B5EF4-FFF2-40B4-BE49-F238E27FC236}">
                  <a16:creationId xmlns:a16="http://schemas.microsoft.com/office/drawing/2014/main" id="{7153C91B-8EB0-1344-A4C0-28EDF760B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3">
              <a:extLst>
                <a:ext uri="{FF2B5EF4-FFF2-40B4-BE49-F238E27FC236}">
                  <a16:creationId xmlns:a16="http://schemas.microsoft.com/office/drawing/2014/main" id="{E4752E34-9AAD-3246-AE9A-F6FA997F3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D8261D2C-4319-574F-93E1-36EA2A9B5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5">
              <a:extLst>
                <a:ext uri="{FF2B5EF4-FFF2-40B4-BE49-F238E27FC236}">
                  <a16:creationId xmlns:a16="http://schemas.microsoft.com/office/drawing/2014/main" id="{95BB88C4-A4FA-944D-9EAF-296A00899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76">
              <a:extLst>
                <a:ext uri="{FF2B5EF4-FFF2-40B4-BE49-F238E27FC236}">
                  <a16:creationId xmlns:a16="http://schemas.microsoft.com/office/drawing/2014/main" id="{FB0FC61D-E81C-3C44-96B6-55E8FC2AF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20" name="Freeform 77">
              <a:extLst>
                <a:ext uri="{FF2B5EF4-FFF2-40B4-BE49-F238E27FC236}">
                  <a16:creationId xmlns:a16="http://schemas.microsoft.com/office/drawing/2014/main" id="{CCFB790E-0ED2-6C40-975D-002D9ABD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8">
              <a:extLst>
                <a:ext uri="{FF2B5EF4-FFF2-40B4-BE49-F238E27FC236}">
                  <a16:creationId xmlns:a16="http://schemas.microsoft.com/office/drawing/2014/main" id="{180C2533-E43E-BD4B-BE99-71C627D15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9">
              <a:extLst>
                <a:ext uri="{FF2B5EF4-FFF2-40B4-BE49-F238E27FC236}">
                  <a16:creationId xmlns:a16="http://schemas.microsoft.com/office/drawing/2014/main" id="{100DE09B-D1EC-1C45-AAE1-674C91821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80">
              <a:extLst>
                <a:ext uri="{FF2B5EF4-FFF2-40B4-BE49-F238E27FC236}">
                  <a16:creationId xmlns:a16="http://schemas.microsoft.com/office/drawing/2014/main" id="{7EFAB409-D9B0-014D-AFDA-D566CB44F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25" name="Freeform 81">
              <a:extLst>
                <a:ext uri="{FF2B5EF4-FFF2-40B4-BE49-F238E27FC236}">
                  <a16:creationId xmlns:a16="http://schemas.microsoft.com/office/drawing/2014/main" id="{BE89EEC6-39E2-F046-9CC0-578B1FA8F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2">
              <a:extLst>
                <a:ext uri="{FF2B5EF4-FFF2-40B4-BE49-F238E27FC236}">
                  <a16:creationId xmlns:a16="http://schemas.microsoft.com/office/drawing/2014/main" id="{B21EA92D-D610-CD47-8D01-6C09B9F69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3">
              <a:extLst>
                <a:ext uri="{FF2B5EF4-FFF2-40B4-BE49-F238E27FC236}">
                  <a16:creationId xmlns:a16="http://schemas.microsoft.com/office/drawing/2014/main" id="{1A9D50AC-BCBE-8546-AE29-93B3FDF41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id="{6D085FE4-C56C-354F-9AA4-9E1CCB9FD8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3EAECCF2-2C1E-2B4C-8959-B7298D143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6">
              <a:extLst>
                <a:ext uri="{FF2B5EF4-FFF2-40B4-BE49-F238E27FC236}">
                  <a16:creationId xmlns:a16="http://schemas.microsoft.com/office/drawing/2014/main" id="{B6787AC6-802A-8240-8BFC-14FE9F3BD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66A7D719-6067-684D-9315-651525EF4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88">
              <a:extLst>
                <a:ext uri="{FF2B5EF4-FFF2-40B4-BE49-F238E27FC236}">
                  <a16:creationId xmlns:a16="http://schemas.microsoft.com/office/drawing/2014/main" id="{9210E346-60BF-6C4D-A7BB-65847776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73F0D441-5C32-7E45-AF3B-E0865D653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70B059B7-844D-E54F-9315-6B59D30D7A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1">
              <a:extLst>
                <a:ext uri="{FF2B5EF4-FFF2-40B4-BE49-F238E27FC236}">
                  <a16:creationId xmlns:a16="http://schemas.microsoft.com/office/drawing/2014/main" id="{F1651890-5B4D-1749-BAAA-3105CCA3F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92">
              <a:extLst>
                <a:ext uri="{FF2B5EF4-FFF2-40B4-BE49-F238E27FC236}">
                  <a16:creationId xmlns:a16="http://schemas.microsoft.com/office/drawing/2014/main" id="{ADBA94B8-16AE-BB4F-9EE7-CF717D413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93">
              <a:extLst>
                <a:ext uri="{FF2B5EF4-FFF2-40B4-BE49-F238E27FC236}">
                  <a16:creationId xmlns:a16="http://schemas.microsoft.com/office/drawing/2014/main" id="{D2AE3D12-1F1B-E843-BA8B-85A6780C25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94">
              <a:extLst>
                <a:ext uri="{FF2B5EF4-FFF2-40B4-BE49-F238E27FC236}">
                  <a16:creationId xmlns:a16="http://schemas.microsoft.com/office/drawing/2014/main" id="{1692B051-886A-2342-A3F0-6DA2F787A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95">
              <a:extLst>
                <a:ext uri="{FF2B5EF4-FFF2-40B4-BE49-F238E27FC236}">
                  <a16:creationId xmlns:a16="http://schemas.microsoft.com/office/drawing/2014/main" id="{C25C79F8-0627-4C40-84C1-0A935346F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38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Green BG">
    <p:bg>
      <p:bgPr>
        <a:solidFill>
          <a:srgbClr val="61A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04BEBA-0267-6D48-9FE2-EF3E33C9CBF8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11188" y="2427734"/>
            <a:ext cx="7989887" cy="276999"/>
          </a:xfrm>
        </p:spPr>
        <p:txBody>
          <a:bodyPr>
            <a:sp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11187" y="2017324"/>
            <a:ext cx="7989887" cy="402775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D6E1C7-FE47-4A48-A48D-752F3C73E7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8280A5-5490-5843-8AB7-9E72B2B952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1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A440A5-F417-1645-932B-2C3FF6D013F5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11188" y="2427734"/>
            <a:ext cx="7989887" cy="276999"/>
          </a:xfrm>
        </p:spPr>
        <p:txBody>
          <a:bodyPr>
            <a:sp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11187" y="2017324"/>
            <a:ext cx="7989887" cy="402775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FAFC09-4B10-6047-87E2-91EEE762DEA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904C97E-23EB-7D41-9DE8-8E2C4579A1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4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5042914" cy="7063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99071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>
                <a:solidFill>
                  <a:srgbClr val="FFFFFF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500335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978080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5B85A-94BA-F84C-A465-606946EBB5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6ED8B9-F590-B740-AAAE-4CE31CB50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8DB8F-E8C6-C547-8D96-4B529201D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</a:lstStyle>
          <a:p>
            <a:fld id="{34366D82-D1B8-B54A-BE19-AEAD0488A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512763"/>
            <a:ext cx="17573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1650" y="1698625"/>
            <a:ext cx="8087714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70" r:id="rId5"/>
    <p:sldLayoutId id="2147484971" r:id="rId6"/>
    <p:sldLayoutId id="2147484968" r:id="rId7"/>
    <p:sldLayoutId id="2147484969" r:id="rId8"/>
    <p:sldLayoutId id="2147484972" r:id="rId9"/>
    <p:sldLayoutId id="2147485005" r:id="rId10"/>
    <p:sldLayoutId id="2147484973" r:id="rId11"/>
    <p:sldLayoutId id="2147484974" r:id="rId12"/>
    <p:sldLayoutId id="2147484975" r:id="rId13"/>
    <p:sldLayoutId id="2147484976" r:id="rId14"/>
    <p:sldLayoutId id="2147484977" r:id="rId15"/>
    <p:sldLayoutId id="2147484978" r:id="rId16"/>
    <p:sldLayoutId id="2147484979" r:id="rId17"/>
    <p:sldLayoutId id="2147484980" r:id="rId18"/>
    <p:sldLayoutId id="2147484982" r:id="rId19"/>
    <p:sldLayoutId id="2147484990" r:id="rId20"/>
    <p:sldLayoutId id="2147484991" r:id="rId21"/>
    <p:sldLayoutId id="2147484992" r:id="rId22"/>
    <p:sldLayoutId id="2147484993" r:id="rId23"/>
    <p:sldLayoutId id="2147484981" r:id="rId24"/>
    <p:sldLayoutId id="2147484996" r:id="rId25"/>
    <p:sldLayoutId id="2147484997" r:id="rId26"/>
    <p:sldLayoutId id="2147484998" r:id="rId27"/>
    <p:sldLayoutId id="2147484999" r:id="rId28"/>
    <p:sldLayoutId id="2147485000" r:id="rId29"/>
    <p:sldLayoutId id="2147485001" r:id="rId30"/>
    <p:sldLayoutId id="2147485002" r:id="rId31"/>
    <p:sldLayoutId id="2147485003" r:id="rId32"/>
    <p:sldLayoutId id="2147484983" r:id="rId33"/>
    <p:sldLayoutId id="2147484984" r:id="rId34"/>
    <p:sldLayoutId id="2147484985" r:id="rId35"/>
    <p:sldLayoutId id="2147484986" r:id="rId36"/>
    <p:sldLayoutId id="2147484987" r:id="rId37"/>
    <p:sldLayoutId id="2147484988" r:id="rId38"/>
    <p:sldLayoutId id="2147484989" r:id="rId39"/>
    <p:sldLayoutId id="2147485004" r:id="rId40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15900" indent="-215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5000"/>
        <a:buFont typeface="Andale Mono" charset="0"/>
        <a:buChar char="●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49263" indent="-215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 Black" charset="0"/>
        <a:buChar char="−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111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Lucida Grande" charset="0"/>
        <a:buChar char="◼"/>
        <a:defRPr sz="1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55650" indent="-1428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98525" indent="-1428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 userDrawn="1">
          <p15:clr>
            <a:srgbClr val="F26B43"/>
          </p15:clr>
        </p15:guide>
        <p15:guide id="2" pos="5375" userDrawn="1">
          <p15:clr>
            <a:srgbClr val="F26B43"/>
          </p15:clr>
        </p15:guide>
        <p15:guide id="3" orient="horz" pos="3026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327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orient="horz" pos="1575" userDrawn="1">
          <p15:clr>
            <a:srgbClr val="F26B43"/>
          </p15:clr>
        </p15:guide>
        <p15:guide id="8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C798A-00C5-C94F-81A5-894AFBC04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World Book Day Activity Ideas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7A367-B4E3-DE4C-BA6C-2F4BC7A6E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beyond the single story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" t="-915" r="1841" b="17636"/>
          <a:stretch/>
        </p:blipFill>
        <p:spPr>
          <a:xfrm>
            <a:off x="0" y="-100121"/>
            <a:ext cx="9144000" cy="5256537"/>
          </a:xfrm>
        </p:spPr>
      </p:pic>
    </p:spTree>
    <p:extLst>
      <p:ext uri="{BB962C8B-B14F-4D97-AF65-F5344CB8AC3E}">
        <p14:creationId xmlns:p14="http://schemas.microsoft.com/office/powerpoint/2010/main" val="386050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7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700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" b="9385"/>
          <a:stretch/>
        </p:blipFill>
        <p:spPr>
          <a:xfrm>
            <a:off x="0" y="0"/>
            <a:ext cx="9144000" cy="5238750"/>
          </a:xfrm>
        </p:spPr>
      </p:pic>
    </p:spTree>
    <p:extLst>
      <p:ext uri="{BB962C8B-B14F-4D97-AF65-F5344CB8AC3E}">
        <p14:creationId xmlns:p14="http://schemas.microsoft.com/office/powerpoint/2010/main" val="392359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7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 b="122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1744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47" b="7547"/>
          <a:stretch/>
        </p:blipFill>
        <p:spPr bwMode="auto"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641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b="75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582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7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616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7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2892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7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576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 b="73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11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 b="122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8798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7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740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7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6024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r="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636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36" b="835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86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7503"/>
          <a:stretch>
            <a:fillRect/>
          </a:stretch>
        </p:blipFill>
        <p:spPr>
          <a:xfrm>
            <a:off x="-36000" y="-36000"/>
            <a:ext cx="9180000" cy="5199609"/>
          </a:xfrm>
        </p:spPr>
      </p:pic>
    </p:spTree>
    <p:extLst>
      <p:ext uri="{BB962C8B-B14F-4D97-AF65-F5344CB8AC3E}">
        <p14:creationId xmlns:p14="http://schemas.microsoft.com/office/powerpoint/2010/main" val="375786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7503"/>
          <a:stretch>
            <a:fillRect/>
          </a:stretch>
        </p:blipFill>
        <p:spPr>
          <a:xfrm>
            <a:off x="-36000" y="-36000"/>
            <a:ext cx="9180000" cy="5199609"/>
          </a:xfrm>
        </p:spPr>
      </p:pic>
    </p:spTree>
    <p:extLst>
      <p:ext uri="{BB962C8B-B14F-4D97-AF65-F5344CB8AC3E}">
        <p14:creationId xmlns:p14="http://schemas.microsoft.com/office/powerpoint/2010/main" val="391549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7503"/>
          <a:stretch>
            <a:fillRect/>
          </a:stretch>
        </p:blipFill>
        <p:spPr>
          <a:xfrm>
            <a:off x="-36000" y="-36000"/>
            <a:ext cx="9180000" cy="5199609"/>
          </a:xfrm>
        </p:spPr>
      </p:pic>
    </p:spTree>
    <p:extLst>
      <p:ext uri="{BB962C8B-B14F-4D97-AF65-F5344CB8AC3E}">
        <p14:creationId xmlns:p14="http://schemas.microsoft.com/office/powerpoint/2010/main" val="378432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-36000" y="-36000"/>
            <a:ext cx="9180000" cy="5199609"/>
          </a:xfrm>
        </p:spPr>
      </p:pic>
    </p:spTree>
    <p:extLst>
      <p:ext uri="{BB962C8B-B14F-4D97-AF65-F5344CB8AC3E}">
        <p14:creationId xmlns:p14="http://schemas.microsoft.com/office/powerpoint/2010/main" val="427156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7503"/>
          <a:stretch>
            <a:fillRect/>
          </a:stretch>
        </p:blipFill>
        <p:spPr>
          <a:xfrm>
            <a:off x="-36000" y="-36000"/>
            <a:ext cx="9180000" cy="5199609"/>
          </a:xfrm>
        </p:spPr>
      </p:pic>
    </p:spTree>
    <p:extLst>
      <p:ext uri="{BB962C8B-B14F-4D97-AF65-F5344CB8AC3E}">
        <p14:creationId xmlns:p14="http://schemas.microsoft.com/office/powerpoint/2010/main" val="169298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7503"/>
          <a:stretch>
            <a:fillRect/>
          </a:stretch>
        </p:blipFill>
        <p:spPr>
          <a:xfrm>
            <a:off x="0" y="-76500"/>
            <a:ext cx="9216000" cy="5220000"/>
          </a:xfrm>
        </p:spPr>
      </p:pic>
    </p:spTree>
    <p:extLst>
      <p:ext uri="{BB962C8B-B14F-4D97-AF65-F5344CB8AC3E}">
        <p14:creationId xmlns:p14="http://schemas.microsoft.com/office/powerpoint/2010/main" val="811310511"/>
      </p:ext>
    </p:extLst>
  </p:cSld>
  <p:clrMapOvr>
    <a:masterClrMapping/>
  </p:clrMapOvr>
</p:sld>
</file>

<file path=ppt/theme/theme1.xml><?xml version="1.0" encoding="utf-8"?>
<a:theme xmlns:a="http://schemas.openxmlformats.org/drawingml/2006/main" name="Oxfam">
  <a:themeElements>
    <a:clrScheme name="Oxfam update">
      <a:dk1>
        <a:srgbClr val="000000"/>
      </a:dk1>
      <a:lt1>
        <a:sysClr val="window" lastClr="FFFFFF"/>
      </a:lt1>
      <a:dk2>
        <a:srgbClr val="323232"/>
      </a:dk2>
      <a:lt2>
        <a:srgbClr val="D9D9D9"/>
      </a:lt2>
      <a:accent1>
        <a:srgbClr val="61A534"/>
      </a:accent1>
      <a:accent2>
        <a:srgbClr val="E70052"/>
      </a:accent2>
      <a:accent3>
        <a:srgbClr val="069DD1"/>
      </a:accent3>
      <a:accent4>
        <a:srgbClr val="53287D"/>
      </a:accent4>
      <a:accent5>
        <a:srgbClr val="E43989"/>
      </a:accent5>
      <a:accent6>
        <a:srgbClr val="FBC53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10140</TotalTime>
  <Words>1013</Words>
  <Application>Microsoft Office PowerPoint</Application>
  <PresentationFormat>On-screen Show (16:9)</PresentationFormat>
  <Paragraphs>101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Andale Mono</vt:lpstr>
      <vt:lpstr>Arial</vt:lpstr>
      <vt:lpstr>Arial Black</vt:lpstr>
      <vt:lpstr>Calibri</vt:lpstr>
      <vt:lpstr>Lucida Grande</vt:lpstr>
      <vt:lpstr>Oxfam</vt:lpstr>
      <vt:lpstr>Looking beyond the single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On The Word</dc:title>
  <dc:creator>Oxfam Education</dc:creator>
  <cp:lastModifiedBy>John Mclaverty</cp:lastModifiedBy>
  <cp:revision>657</cp:revision>
  <cp:lastPrinted>2018-09-28T11:21:33Z</cp:lastPrinted>
  <dcterms:created xsi:type="dcterms:W3CDTF">2018-08-03T09:59:37Z</dcterms:created>
  <dcterms:modified xsi:type="dcterms:W3CDTF">2023-02-16T14:53:43Z</dcterms:modified>
</cp:coreProperties>
</file>