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74" r:id="rId3"/>
    <p:sldId id="275" r:id="rId4"/>
    <p:sldId id="276" r:id="rId5"/>
    <p:sldId id="277" r:id="rId6"/>
    <p:sldId id="278" r:id="rId7"/>
    <p:sldId id="281" r:id="rId8"/>
    <p:sldId id="279" r:id="rId9"/>
    <p:sldId id="280" r:id="rId10"/>
    <p:sldId id="282" r:id="rId11"/>
    <p:sldId id="286" r:id="rId12"/>
    <p:sldId id="284" r:id="rId13"/>
    <p:sldId id="283" r:id="rId14"/>
    <p:sldId id="285" r:id="rId1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taylor"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5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130" autoAdjust="0"/>
  </p:normalViewPr>
  <p:slideViewPr>
    <p:cSldViewPr>
      <p:cViewPr varScale="1">
        <p:scale>
          <a:sx n="74" d="100"/>
          <a:sy n="74" d="100"/>
        </p:scale>
        <p:origin x="42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714FE-52D4-478C-B8EF-C9562EE0AC03}" type="datetimeFigureOut">
              <a:rPr lang="en-GB" smtClean="0"/>
              <a:pPr/>
              <a:t>04/04/2022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DCA52-4678-455E-8909-D04B97CF594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This presentation</a:t>
            </a:r>
            <a:r>
              <a:rPr lang="en-GB" baseline="0" dirty="0"/>
              <a:t> is about the humanitarian crisis and conflict in Yemen</a:t>
            </a:r>
          </a:p>
          <a:p>
            <a:endParaRPr lang="en-GB" baseline="0" dirty="0"/>
          </a:p>
          <a:p>
            <a:r>
              <a:rPr lang="en-GB" baseline="0" dirty="0"/>
              <a:t>Begin by asking how many in the audience have heard of Yemen, can locate Yemen on a map, or know the name of Yemen’s capital city (Sana’a)</a:t>
            </a:r>
          </a:p>
          <a:p>
            <a:endParaRPr lang="en-GB" baseline="0" dirty="0"/>
          </a:p>
          <a:p>
            <a:r>
              <a:rPr lang="en-GB" dirty="0"/>
              <a:t>Despite the conflict in</a:t>
            </a:r>
            <a:r>
              <a:rPr lang="en-GB" baseline="0" dirty="0"/>
              <a:t> Yemen not hitting the headlines as frequently as Ukraine, Syria or Iraq, </a:t>
            </a:r>
            <a:r>
              <a:rPr lang="en-GB" sz="1200" b="0" i="0" kern="1200" baseline="0" dirty="0">
                <a:solidFill>
                  <a:schemeClr val="tx1"/>
                </a:solidFill>
                <a:latin typeface="+mn-lt"/>
                <a:ea typeface="+mn-ea"/>
                <a:cs typeface="+mn-cs"/>
              </a:rPr>
              <a:t>20.7</a:t>
            </a:r>
            <a:r>
              <a:rPr lang="en-GB" sz="1200" b="0" i="0" kern="1200" dirty="0">
                <a:solidFill>
                  <a:schemeClr val="tx1"/>
                </a:solidFill>
                <a:latin typeface="+mn-lt"/>
                <a:ea typeface="+mn-ea"/>
                <a:cs typeface="+mn-cs"/>
              </a:rPr>
              <a:t> million of its people are in need of humanitarian assistance (February 2022).</a:t>
            </a:r>
            <a:r>
              <a:rPr lang="en-GB" sz="1200" b="0" i="0" kern="1200" baseline="0" dirty="0">
                <a:solidFill>
                  <a:schemeClr val="tx1"/>
                </a:solidFill>
                <a:latin typeface="+mn-lt"/>
                <a:ea typeface="+mn-ea"/>
                <a:cs typeface="+mn-cs"/>
              </a:rPr>
              <a:t> This is a greater percentage of the population</a:t>
            </a:r>
            <a:r>
              <a:rPr lang="en-GB" sz="1200" b="0" i="0" kern="1200" dirty="0">
                <a:solidFill>
                  <a:schemeClr val="tx1"/>
                </a:solidFill>
                <a:latin typeface="+mn-lt"/>
                <a:ea typeface="+mn-ea"/>
                <a:cs typeface="+mn-cs"/>
              </a:rPr>
              <a:t> than any other country in the world, including Ukraine, Syria or Iraq (accurate in March 2022). At the time of writing the conflict in Yemen has continued without interruption for seven years.</a:t>
            </a:r>
          </a:p>
          <a:p>
            <a:endParaRPr lang="en-GB" sz="1200" b="0" i="0" kern="1200" dirty="0">
              <a:solidFill>
                <a:schemeClr val="tx1"/>
              </a:solidFill>
              <a:latin typeface="+mn-lt"/>
              <a:ea typeface="+mn-ea"/>
              <a:cs typeface="+mn-cs"/>
            </a:endParaRPr>
          </a:p>
          <a:p>
            <a:r>
              <a:rPr lang="en-GB" sz="1200" b="0" i="0" kern="1200" dirty="0">
                <a:solidFill>
                  <a:schemeClr val="tx1"/>
                </a:solidFill>
                <a:latin typeface="+mn-lt"/>
                <a:ea typeface="+mn-ea"/>
                <a:cs typeface="+mn-cs"/>
              </a:rPr>
              <a:t>Yemen is a complex crisis. The British government and the British people have been generous in the humanitarian aid they have provided to Yemen’s</a:t>
            </a:r>
            <a:r>
              <a:rPr lang="en-GB" sz="1200" b="0" i="0" kern="1200" baseline="0" dirty="0">
                <a:solidFill>
                  <a:schemeClr val="tx1"/>
                </a:solidFill>
                <a:latin typeface="+mn-lt"/>
                <a:ea typeface="+mn-ea"/>
                <a:cs typeface="+mn-cs"/>
              </a:rPr>
              <a:t> people. Yet at the same time the British government has continued to sell weapons to the government of Yemen’s neighbour Saudi Arabia. Saudi Arabia is involved in Yemen’s conflict. Its military is accused of using British-made weapons against civilians in Yemen, in a conflict where all sides are accused of breaking international humanitarian law.</a:t>
            </a:r>
          </a:p>
          <a:p>
            <a:endParaRPr lang="en-GB" sz="1200" b="0" i="0" kern="1200" baseline="0" dirty="0">
              <a:solidFill>
                <a:schemeClr val="tx1"/>
              </a:solidFill>
              <a:latin typeface="+mn-lt"/>
              <a:ea typeface="+mn-ea"/>
              <a:cs typeface="+mn-cs"/>
            </a:endParaRPr>
          </a:p>
          <a:p>
            <a:r>
              <a:rPr lang="en-GB" sz="1200" b="0" i="0" kern="1200" baseline="0" dirty="0">
                <a:solidFill>
                  <a:schemeClr val="tx1"/>
                </a:solidFill>
                <a:latin typeface="+mn-lt"/>
                <a:ea typeface="+mn-ea"/>
                <a:cs typeface="+mn-cs"/>
              </a:rPr>
              <a:t>Therefore there is a puzzling situation where Britain and other countries provide aid and propose peace with one hand and weapons which cause innocent deaths with the other. This presentation will help you to make better sense of this situation and decide what you think is the best way to respond.</a:t>
            </a:r>
          </a:p>
          <a:p>
            <a:endParaRPr lang="en-GB" sz="1200" b="0" i="0" kern="1200" baseline="0" dirty="0">
              <a:solidFill>
                <a:schemeClr val="tx1"/>
              </a:solidFill>
              <a:latin typeface="+mn-lt"/>
              <a:ea typeface="+mn-ea"/>
              <a:cs typeface="+mn-cs"/>
            </a:endParaRPr>
          </a:p>
          <a:p>
            <a:r>
              <a:rPr lang="en-GB" sz="1200" b="0" i="0" kern="1200" baseline="0" dirty="0">
                <a:solidFill>
                  <a:schemeClr val="tx1"/>
                </a:solidFill>
                <a:latin typeface="+mn-lt"/>
                <a:ea typeface="+mn-ea"/>
                <a:cs typeface="+mn-cs"/>
              </a:rPr>
              <a:t> </a:t>
            </a:r>
            <a:r>
              <a:rPr lang="en-GB" dirty="0"/>
              <a:t>Photo of </a:t>
            </a:r>
            <a:r>
              <a:rPr lang="en-GB" dirty="0" err="1"/>
              <a:t>Nour</a:t>
            </a:r>
            <a:r>
              <a:rPr lang="en-GB" dirty="0"/>
              <a:t> and Samar: </a:t>
            </a:r>
            <a:r>
              <a:rPr lang="en-GB" sz="1200" b="0" i="0" kern="1200" dirty="0">
                <a:solidFill>
                  <a:schemeClr val="tx1"/>
                </a:solidFill>
                <a:latin typeface="+mn-lt"/>
                <a:ea typeface="+mn-ea"/>
                <a:cs typeface="+mn-cs"/>
              </a:rPr>
              <a:t>Hind Al-</a:t>
            </a:r>
            <a:r>
              <a:rPr lang="en-GB" sz="1200" b="0" i="0" kern="1200" dirty="0" err="1">
                <a:solidFill>
                  <a:schemeClr val="tx1"/>
                </a:solidFill>
                <a:latin typeface="+mn-lt"/>
                <a:ea typeface="+mn-ea"/>
                <a:cs typeface="+mn-cs"/>
              </a:rPr>
              <a:t>Eryani</a:t>
            </a:r>
            <a:r>
              <a:rPr lang="en-GB" sz="1200" b="0" i="0" kern="1200" dirty="0">
                <a:solidFill>
                  <a:schemeClr val="tx1"/>
                </a:solidFill>
                <a:latin typeface="+mn-lt"/>
                <a:ea typeface="+mn-ea"/>
                <a:cs typeface="+mn-cs"/>
              </a:rPr>
              <a:t>/Oxfam (2016)</a:t>
            </a:r>
            <a:endParaRPr lang="en-GB" dirty="0"/>
          </a:p>
        </p:txBody>
      </p:sp>
      <p:sp>
        <p:nvSpPr>
          <p:cNvPr id="4" name="Slide Number Placeholder 3"/>
          <p:cNvSpPr>
            <a:spLocks noGrp="1"/>
          </p:cNvSpPr>
          <p:nvPr>
            <p:ph type="sldNum" sz="quarter" idx="10"/>
          </p:nvPr>
        </p:nvSpPr>
        <p:spPr/>
        <p:txBody>
          <a:bodyPr/>
          <a:lstStyle/>
          <a:p>
            <a:fld id="{2A3DCA52-4678-455E-8909-D04B97CF594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On top of all the other crises we’ve looked at, since March 2016 Yemen’s government has been running out of money. This is important because businesses need foreign currency to import food and fuel. As</a:t>
            </a:r>
            <a:r>
              <a:rPr lang="en-GB" baseline="0" dirty="0"/>
              <a:t> the government ran short of cash, it was unable to provide sufficient foreign currency for imports. This slows down trade even more and pushes prices even higher. Between 2015 and 2019 the size of Yemen’s economy shrunk by approximately 50%</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latin typeface="+mn-lt"/>
                <a:ea typeface="+mn-ea"/>
                <a:cs typeface="+mn-cs"/>
              </a:rPr>
              <a:t>All the different crises had been building up during 2015 and 2016. In 2017 and 2018 they had reached breaking point. But there is yet one more crisis which hit Yemen in 2020. Can anyone think what it is?</a:t>
            </a:r>
            <a:endParaRPr lang="en-GB" dirty="0"/>
          </a:p>
          <a:p>
            <a:endParaRPr lang="en-GB" dirty="0"/>
          </a:p>
          <a:p>
            <a:r>
              <a:rPr lang="en-GB" dirty="0"/>
              <a:t>Photo: </a:t>
            </a:r>
            <a:r>
              <a:rPr lang="en-GB" sz="1200" b="0" i="0" kern="1200" dirty="0">
                <a:solidFill>
                  <a:schemeClr val="tx1"/>
                </a:solidFill>
                <a:latin typeface="+mn-lt"/>
                <a:ea typeface="+mn-ea"/>
                <a:cs typeface="+mn-cs"/>
              </a:rPr>
              <a:t>Wolfgang </a:t>
            </a:r>
            <a:r>
              <a:rPr lang="en-GB" sz="1200" b="0" i="0" kern="1200" dirty="0" err="1">
                <a:solidFill>
                  <a:schemeClr val="tx1"/>
                </a:solidFill>
                <a:latin typeface="+mn-lt"/>
                <a:ea typeface="+mn-ea"/>
                <a:cs typeface="+mn-cs"/>
              </a:rPr>
              <a:t>Gressmann</a:t>
            </a:r>
            <a:r>
              <a:rPr lang="en-GB" sz="1200" b="0" i="0" kern="1200" dirty="0">
                <a:solidFill>
                  <a:schemeClr val="tx1"/>
                </a:solidFill>
                <a:latin typeface="+mn-lt"/>
                <a:ea typeface="+mn-ea"/>
                <a:cs typeface="+mn-cs"/>
              </a:rPr>
              <a:t>/Oxfam (2012)</a:t>
            </a:r>
            <a:endParaRPr lang="en-GB" dirty="0"/>
          </a:p>
        </p:txBody>
      </p:sp>
      <p:sp>
        <p:nvSpPr>
          <p:cNvPr id="4" name="Slide Number Placeholder 3"/>
          <p:cNvSpPr>
            <a:spLocks noGrp="1"/>
          </p:cNvSpPr>
          <p:nvPr>
            <p:ph type="sldNum" sz="quarter" idx="10"/>
          </p:nvPr>
        </p:nvSpPr>
        <p:spPr/>
        <p:txBody>
          <a:bodyPr/>
          <a:lstStyle/>
          <a:p>
            <a:fld id="{2A3DCA52-4678-455E-8909-D04B97CF5946}"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Yemen’s first case of COVID-19 was reported on April 10</a:t>
            </a:r>
            <a:r>
              <a:rPr lang="en-GB" sz="18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2020. By June it was estimated that infections already topped </a:t>
            </a:r>
            <a:r>
              <a:rPr lang="en-GB" sz="18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 million,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many times the numbers recorded by official statistics. </a:t>
            </a:r>
            <a:r>
              <a:rPr lang="en-GB" sz="18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War and now </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coronavirus have overwhelmed the country’s depleted health facilities</a:t>
            </a:r>
            <a:r>
              <a:rPr lang="en-GB" sz="18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 In a country where doctors have struggled for many years to obtain equipment, there is a severe shortage of Personal Protective Equipment (PPE) and Intensive Care facilities to respond safely to coronavirus. Only around half of healthcare facilities are currently functioning across the country. The mortality rate from COVID-19 in Yemen has been estimated by the UN to be as high as 30%, well above anywhere else on the planet. At the end of 2021, only 2% of Yemen’s population had been vaccinated against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In the photo Oxfam staff are distributing soap and hygiene kits to help battle COVID-19 at a camp for internally displaced people in Taiz.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Photo: </a:t>
            </a:r>
            <a:r>
              <a:rPr lang="en-GB" sz="2800" dirty="0"/>
              <a:t>Wael </a:t>
            </a:r>
            <a:r>
              <a:rPr lang="en-GB" sz="2800" dirty="0" err="1"/>
              <a:t>Algadi</a:t>
            </a:r>
            <a:r>
              <a:rPr lang="en-GB" sz="2800" dirty="0"/>
              <a:t>/Oxfam</a:t>
            </a:r>
            <a:r>
              <a:rPr lang="en-GB" sz="1800" dirty="0">
                <a:solidFill>
                  <a:srgbClr val="0A0A0A"/>
                </a:solidFill>
                <a:effectLst/>
                <a:latin typeface="Arial" panose="020B0604020202020204" pitchFamily="34" charset="0"/>
                <a:cs typeface="Arial" panose="020B0604020202020204" pitchFamily="34" charset="0"/>
              </a:rPr>
              <a:t> (March 2020)</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A3DCA52-4678-455E-8909-D04B97CF5946}" type="slidenum">
              <a:rPr lang="en-GB" smtClean="0"/>
              <a:pPr/>
              <a:t>11</a:t>
            </a:fld>
            <a:endParaRPr lang="en-GB"/>
          </a:p>
        </p:txBody>
      </p:sp>
    </p:spTree>
    <p:extLst>
      <p:ext uri="{BB962C8B-B14F-4D97-AF65-F5344CB8AC3E}">
        <p14:creationId xmlns:p14="http://schemas.microsoft.com/office/powerpoint/2010/main" val="317765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0" i="0" kern="1200" dirty="0">
                <a:solidFill>
                  <a:schemeClr val="tx1"/>
                </a:solidFill>
                <a:latin typeface="+mn-lt"/>
                <a:ea typeface="+mn-ea"/>
                <a:cs typeface="+mn-cs"/>
              </a:rPr>
              <a:t>Britain’s role in Yemen is</a:t>
            </a:r>
            <a:r>
              <a:rPr lang="en-GB" sz="1200" b="0" i="0" kern="1200" baseline="0" dirty="0">
                <a:solidFill>
                  <a:schemeClr val="tx1"/>
                </a:solidFill>
                <a:latin typeface="+mn-lt"/>
                <a:ea typeface="+mn-ea"/>
                <a:cs typeface="+mn-cs"/>
              </a:rPr>
              <a:t> controversial.</a:t>
            </a:r>
          </a:p>
          <a:p>
            <a:endParaRPr lang="en-GB" sz="1200" b="0" i="0" kern="1200" baseline="0" dirty="0">
              <a:solidFill>
                <a:schemeClr val="tx1"/>
              </a:solidFill>
              <a:latin typeface="+mn-lt"/>
              <a:ea typeface="+mn-ea"/>
              <a:cs typeface="+mn-cs"/>
            </a:endParaRPr>
          </a:p>
          <a:p>
            <a:r>
              <a:rPr lang="en-GB" sz="1200" b="0" i="0" kern="1200" baseline="0" dirty="0">
                <a:solidFill>
                  <a:schemeClr val="tx1"/>
                </a:solidFill>
                <a:latin typeface="+mn-lt"/>
                <a:ea typeface="+mn-ea"/>
                <a:cs typeface="+mn-cs"/>
              </a:rPr>
              <a:t>Yemen’s neighbour Saudi Arabia is deeply involved in Yemen’s conflict. Saudi Arabia and its allies have repeatedly bombed and attacked targets in Yemen and has killed Yemeni civilians. </a:t>
            </a:r>
            <a:r>
              <a:rPr lang="en-GB" sz="1200" b="0" i="0" kern="1200" dirty="0">
                <a:solidFill>
                  <a:schemeClr val="tx1"/>
                </a:solidFill>
                <a:latin typeface="+mn-lt"/>
                <a:ea typeface="+mn-ea"/>
                <a:cs typeface="+mn-cs"/>
              </a:rPr>
              <a:t>All sides in the conflict are</a:t>
            </a:r>
            <a:r>
              <a:rPr lang="en-GB" sz="1200" b="0" i="0" kern="1200" baseline="0" dirty="0">
                <a:solidFill>
                  <a:schemeClr val="tx1"/>
                </a:solidFill>
                <a:latin typeface="+mn-lt"/>
                <a:ea typeface="+mn-ea"/>
                <a:cs typeface="+mn-cs"/>
              </a:rPr>
              <a:t> accused of</a:t>
            </a:r>
            <a:r>
              <a:rPr lang="en-GB" sz="1200" b="0" i="0" kern="1200" dirty="0">
                <a:solidFill>
                  <a:schemeClr val="tx1"/>
                </a:solidFill>
                <a:latin typeface="+mn-lt"/>
                <a:ea typeface="+mn-ea"/>
                <a:cs typeface="+mn-cs"/>
              </a:rPr>
              <a:t> harming civilians, but according to the UN the majority of civilian casualties have been due to attacks</a:t>
            </a:r>
            <a:r>
              <a:rPr lang="en-GB" sz="1200" b="0" i="0" kern="1200" baseline="0" dirty="0">
                <a:solidFill>
                  <a:schemeClr val="tx1"/>
                </a:solidFill>
                <a:latin typeface="+mn-lt"/>
                <a:ea typeface="+mn-ea"/>
                <a:cs typeface="+mn-cs"/>
              </a:rPr>
              <a:t> by</a:t>
            </a:r>
            <a:r>
              <a:rPr lang="en-GB" sz="1200" b="0" i="0" kern="1200" dirty="0">
                <a:solidFill>
                  <a:schemeClr val="tx1"/>
                </a:solidFill>
                <a:latin typeface="+mn-lt"/>
                <a:ea typeface="+mn-ea"/>
                <a:cs typeface="+mn-cs"/>
              </a:rPr>
              <a:t> a Saudi-led coalition of countries.</a:t>
            </a:r>
          </a:p>
          <a:p>
            <a:endParaRPr lang="en-GB" sz="1200" b="0" i="0" kern="1200" dirty="0">
              <a:latin typeface="+mn-lt"/>
              <a:cs typeface="Calibri"/>
            </a:endParaRPr>
          </a:p>
          <a:p>
            <a:r>
              <a:rPr lang="en-GB" dirty="0"/>
              <a:t>Oxfam believes that Britain could do more to push for a ceasefire in Yemen that will stop the fighting and help to build a lasting peace. Oxfam calls on</a:t>
            </a:r>
            <a:r>
              <a:rPr lang="en-GB" baseline="0" dirty="0"/>
              <a:t> the UK Government</a:t>
            </a:r>
            <a:r>
              <a:rPr lang="en-GB" dirty="0"/>
              <a:t> to push for an immediate ceasefire and take forward the UK’s responsibility as the ‘penholder’ for Yemen at the UN to find a lasting peace deal and protect millions of vulnerable families.</a:t>
            </a:r>
            <a:endParaRPr lang="en-GB" dirty="0">
              <a:cs typeface="Calibri"/>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latin typeface="+mn-lt"/>
                <a:ea typeface="+mn-ea"/>
                <a:cs typeface="+mn-cs"/>
              </a:rPr>
              <a:t>Britain has</a:t>
            </a:r>
            <a:r>
              <a:rPr lang="en-GB" sz="1200" b="0" i="0" kern="1200" baseline="0" dirty="0">
                <a:solidFill>
                  <a:schemeClr val="tx1"/>
                </a:solidFill>
                <a:latin typeface="+mn-lt"/>
                <a:ea typeface="+mn-ea"/>
                <a:cs typeface="+mn-cs"/>
              </a:rPr>
              <a:t> been selling</a:t>
            </a:r>
            <a:r>
              <a:rPr lang="en-GB" sz="1200" b="0" i="0" kern="1200" dirty="0">
                <a:solidFill>
                  <a:schemeClr val="tx1"/>
                </a:solidFill>
                <a:latin typeface="+mn-lt"/>
                <a:ea typeface="+mn-ea"/>
                <a:cs typeface="+mn-cs"/>
              </a:rPr>
              <a:t> bombs to Saudi Arabia.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Oxfam calculated that the UK has granted 1,697 arms export licences worth </a:t>
            </a:r>
            <a:r>
              <a:rPr lang="en-GB" sz="18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 billion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members of the Saudi-led coalition between 2015 - 2019. The value of these export licences is more than eight times the amount of aid (£770m) given by the UK to Yemen over the same period.</a:t>
            </a:r>
          </a:p>
          <a:p>
            <a:endParaRPr lang="en-GB" sz="1200" b="0" i="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latin typeface="+mn-lt"/>
                <a:ea typeface="+mn-ea"/>
                <a:cs typeface="+mn-cs"/>
              </a:rPr>
              <a:t>Oxfam says that the export of arms to Saudi Arabia for use in Yemen is breaking UK, EU and international law as there is a high risk that the</a:t>
            </a:r>
            <a:r>
              <a:rPr lang="en-GB" sz="1200" b="0" i="0" kern="1200" baseline="0" dirty="0">
                <a:solidFill>
                  <a:schemeClr val="tx1"/>
                </a:solidFill>
                <a:latin typeface="+mn-lt"/>
                <a:ea typeface="+mn-ea"/>
                <a:cs typeface="+mn-cs"/>
              </a:rPr>
              <a:t> bombs</a:t>
            </a:r>
            <a:r>
              <a:rPr lang="en-GB" sz="1200" b="0" i="0" kern="1200" dirty="0">
                <a:solidFill>
                  <a:schemeClr val="tx1"/>
                </a:solidFill>
                <a:latin typeface="+mn-lt"/>
                <a:ea typeface="+mn-ea"/>
                <a:cs typeface="+mn-cs"/>
              </a:rPr>
              <a:t> are used</a:t>
            </a:r>
            <a:r>
              <a:rPr lang="en-GB" sz="1200" b="0" i="0" kern="1200" baseline="0" dirty="0">
                <a:solidFill>
                  <a:schemeClr val="tx1"/>
                </a:solidFill>
                <a:latin typeface="+mn-lt"/>
                <a:ea typeface="+mn-ea"/>
                <a:cs typeface="+mn-cs"/>
              </a:rPr>
              <a:t> kill and injure civilians. This is because the UK agreed to the Arms Trade Treaty, which says arms sales should not occur if there is a risk the weapons may be used to break international humanitarian law. </a:t>
            </a:r>
            <a:r>
              <a:rPr lang="en-GB" sz="1200" b="0" i="0" kern="1200" dirty="0">
                <a:solidFill>
                  <a:schemeClr val="tx1"/>
                </a:solidFill>
                <a:latin typeface="+mn-lt"/>
                <a:ea typeface="+mn-ea"/>
                <a:cs typeface="+mn-cs"/>
              </a:rPr>
              <a:t>Oxfam has</a:t>
            </a:r>
            <a:r>
              <a:rPr lang="en-GB" sz="1200" b="0" i="0" kern="1200" baseline="0" dirty="0">
                <a:solidFill>
                  <a:schemeClr val="tx1"/>
                </a:solidFill>
                <a:latin typeface="+mn-lt"/>
                <a:ea typeface="+mn-ea"/>
                <a:cs typeface="+mn-cs"/>
              </a:rPr>
              <a:t> been</a:t>
            </a:r>
            <a:r>
              <a:rPr lang="en-GB" sz="1200" b="0" i="0" kern="1200" dirty="0">
                <a:solidFill>
                  <a:schemeClr val="tx1"/>
                </a:solidFill>
                <a:latin typeface="+mn-lt"/>
                <a:ea typeface="+mn-ea"/>
                <a:cs typeface="+mn-cs"/>
              </a:rPr>
              <a:t> calling on the government to immediately suspend its arms exports to Saudi Arabia. Oxfam has joined a number of other organisations to take the Government to court and make arms sales to Yemen illegal. The latest judgement in this long-running case is due in 2022.</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200" b="0" i="0" kern="1200" dirty="0">
              <a:solidFill>
                <a:schemeClr val="tx1"/>
              </a:solidFill>
              <a:latin typeface="+mn-lt"/>
              <a:ea typeface="+mn-ea"/>
              <a:cs typeface="+mn-cs"/>
            </a:endParaRPr>
          </a:p>
          <a:p>
            <a:r>
              <a:rPr lang="en-GB" sz="1200" b="0" i="0" kern="1200" dirty="0">
                <a:latin typeface="+mn-lt"/>
                <a:ea typeface="+mn-ea"/>
                <a:cs typeface="+mn-cs"/>
              </a:rPr>
              <a:t>The</a:t>
            </a:r>
            <a:r>
              <a:rPr lang="en-GB" sz="1200" b="0" i="0" kern="1200" baseline="0" dirty="0">
                <a:latin typeface="+mn-lt"/>
                <a:ea typeface="+mn-ea"/>
                <a:cs typeface="+mn-cs"/>
              </a:rPr>
              <a:t> photograph shows a photo stunt by students at Sir John Lawes School. 280 students painted their hands with a red line to show that the Yemen conflict had gone too far and must stop. They sent their photo petition to their MP calling on him to take action.</a:t>
            </a:r>
            <a:endParaRPr lang="en-GB" sz="1200" b="0" i="0" kern="1200" dirty="0">
              <a:latin typeface="+mn-lt"/>
              <a:cs typeface="Calibri"/>
            </a:endParaRPr>
          </a:p>
          <a:p>
            <a:endParaRPr lang="en-GB" sz="1200" b="0" i="0" kern="1200" dirty="0">
              <a:solidFill>
                <a:schemeClr val="tx1"/>
              </a:solidFill>
              <a:latin typeface="+mn-lt"/>
              <a:ea typeface="+mn-ea"/>
              <a:cs typeface="+mn-cs"/>
            </a:endParaRPr>
          </a:p>
          <a:p>
            <a:r>
              <a:rPr lang="en-GB" sz="1200" b="0" i="0" kern="1200" dirty="0">
                <a:solidFill>
                  <a:schemeClr val="tx1"/>
                </a:solidFill>
                <a:latin typeface="+mn-lt"/>
                <a:ea typeface="+mn-ea"/>
                <a:cs typeface="+mn-cs"/>
              </a:rPr>
              <a:t>Therefore</a:t>
            </a:r>
            <a:r>
              <a:rPr lang="en-GB" sz="1200" b="0" i="0" kern="1200" baseline="0" dirty="0">
                <a:solidFill>
                  <a:schemeClr val="tx1"/>
                </a:solidFill>
                <a:latin typeface="+mn-lt"/>
                <a:ea typeface="+mn-ea"/>
                <a:cs typeface="+mn-cs"/>
              </a:rPr>
              <a:t> one response</a:t>
            </a:r>
            <a:r>
              <a:rPr lang="en-GB" sz="1200" b="0" i="0" kern="1200" dirty="0">
                <a:solidFill>
                  <a:schemeClr val="tx1"/>
                </a:solidFill>
                <a:latin typeface="+mn-lt"/>
                <a:ea typeface="+mn-ea"/>
                <a:cs typeface="+mn-cs"/>
              </a:rPr>
              <a:t> to the Yemen crisis is to take</a:t>
            </a:r>
            <a:r>
              <a:rPr lang="en-GB" sz="1200" b="0" i="0" kern="1200" baseline="0" dirty="0">
                <a:solidFill>
                  <a:schemeClr val="tx1"/>
                </a:solidFill>
                <a:latin typeface="+mn-lt"/>
                <a:ea typeface="+mn-ea"/>
                <a:cs typeface="+mn-cs"/>
              </a:rPr>
              <a:t> a campaign action</a:t>
            </a:r>
            <a:r>
              <a:rPr lang="en-GB" sz="1200" b="0" i="0" kern="1200" dirty="0">
                <a:solidFill>
                  <a:schemeClr val="tx1"/>
                </a:solidFill>
                <a:latin typeface="+mn-lt"/>
                <a:ea typeface="+mn-ea"/>
                <a:cs typeface="+mn-cs"/>
              </a:rPr>
              <a:t>, calling on the British government to push for an immediate ceasefire in Yemen and to suspend arms sales to Saudi Arabia. </a:t>
            </a:r>
          </a:p>
          <a:p>
            <a:endParaRPr lang="en-GB"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a:t>
            </a:r>
            <a:r>
              <a:rPr lang="en-GB" baseline="0" dirty="0"/>
              <a:t> Sir John Lawes School Oxfam Group</a:t>
            </a:r>
            <a:r>
              <a:rPr lang="en-GB" sz="1200" b="0" i="0" kern="1200" dirty="0">
                <a:solidFill>
                  <a:schemeClr val="tx1"/>
                </a:solidFill>
                <a:latin typeface="+mn-lt"/>
                <a:ea typeface="+mn-ea"/>
                <a:cs typeface="+mn-cs"/>
              </a:rPr>
              <a:t> (June 2017)</a:t>
            </a:r>
          </a:p>
          <a:p>
            <a:endParaRPr lang="en-GB" sz="1200" b="0" i="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A3DCA52-4678-455E-8909-D04B97CF5946}"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As we’ve seen, the crisis in</a:t>
            </a:r>
            <a:r>
              <a:rPr lang="en-GB" baseline="0" dirty="0"/>
              <a:t> Yemen is complicated and there is no single ‘right’ way to respond. The second action is to fundraise for the Oxfam Yemen crisis appeal.</a:t>
            </a:r>
            <a:endParaRPr lang="en-GB" dirty="0"/>
          </a:p>
          <a:p>
            <a:endParaRPr lang="en-GB" dirty="0"/>
          </a:p>
          <a:p>
            <a:r>
              <a:rPr lang="en-GB" dirty="0"/>
              <a:t>The British government is a lead donor in Yemen and aims</a:t>
            </a:r>
            <a:r>
              <a:rPr lang="en-GB" baseline="0" dirty="0"/>
              <a:t> to provide £88 million in aid during 2022/23</a:t>
            </a:r>
            <a:r>
              <a:rPr lang="en-GB" dirty="0"/>
              <a:t>.</a:t>
            </a:r>
            <a:r>
              <a:rPr lang="en-GB" baseline="0" dirty="0"/>
              <a:t> Oxfam has a large programme in Yemen; </a:t>
            </a:r>
            <a:r>
              <a:rPr lang="en-GB" dirty="0"/>
              <a:t>providing over 3 million people with access to safe, clean water</a:t>
            </a:r>
            <a:r>
              <a:rPr lang="en-GB" baseline="0" dirty="0"/>
              <a:t>. But the situation in Yemen has been steadily getting worse. By the middle of 2019 it reached crisis point. 14.3 million people, almost half of Yemen’s population, were in acute need of humanitarian assistance. The Covid-19 pandemic which began in 2020 is making the situation even worse.</a:t>
            </a:r>
          </a:p>
          <a:p>
            <a:endParaRPr lang="en-GB" baseline="0" dirty="0"/>
          </a:p>
          <a:p>
            <a:r>
              <a:rPr lang="en-GB" dirty="0"/>
              <a:t>Oxfam has launched a specific fundraising project for its work in Yemen.</a:t>
            </a:r>
          </a:p>
          <a:p>
            <a:endParaRPr lang="en-GB" dirty="0"/>
          </a:p>
          <a:p>
            <a:r>
              <a:rPr lang="en-GB" dirty="0"/>
              <a:t>The photograph</a:t>
            </a:r>
            <a:r>
              <a:rPr lang="en-GB" baseline="0" dirty="0"/>
              <a:t> shows the project in action. Water equipment is being prepared for delivery to Yemen from Oxfam’s warehouse in Bicester.</a:t>
            </a:r>
          </a:p>
          <a:p>
            <a:endParaRPr lang="en-GB" baseline="0" dirty="0"/>
          </a:p>
          <a:p>
            <a:r>
              <a:rPr lang="en-GB" baseline="0" dirty="0"/>
              <a:t>So another response to the Yemen crisis is to raise money for Oxfam’s Yemen appeal</a:t>
            </a:r>
            <a:endParaRPr lang="en-GB" dirty="0"/>
          </a:p>
          <a:p>
            <a:endParaRPr lang="en-GB" dirty="0"/>
          </a:p>
          <a:p>
            <a:r>
              <a:rPr lang="en-GB" dirty="0"/>
              <a:t>Photo: </a:t>
            </a:r>
            <a:r>
              <a:rPr lang="en-GB" sz="1200" b="0" i="0" kern="1200" dirty="0" err="1">
                <a:solidFill>
                  <a:schemeClr val="tx1"/>
                </a:solidFill>
                <a:latin typeface="+mn-lt"/>
                <a:ea typeface="+mn-ea"/>
                <a:cs typeface="+mn-cs"/>
              </a:rPr>
              <a:t>Tegid</a:t>
            </a:r>
            <a:r>
              <a:rPr lang="en-GB" sz="1200" b="0" i="0" kern="1200" dirty="0">
                <a:solidFill>
                  <a:schemeClr val="tx1"/>
                </a:solidFill>
                <a:latin typeface="+mn-lt"/>
                <a:ea typeface="+mn-ea"/>
                <a:cs typeface="+mn-cs"/>
              </a:rPr>
              <a:t> Cartwright/Oxfam (May 2015)</a:t>
            </a:r>
          </a:p>
          <a:p>
            <a:endParaRPr lang="en-GB"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A3DCA52-4678-455E-8909-D04B97CF5946}"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As you have</a:t>
            </a:r>
            <a:r>
              <a:rPr lang="en-GB" baseline="0" dirty="0"/>
              <a:t> learnt, the crisis in Yemen is complicated and there is no single ‘right’ way to respond. However, whether you decide to fundraise for the Oxfam appeal, participate in a </a:t>
            </a:r>
            <a:r>
              <a:rPr lang="en-GB" baseline="0"/>
              <a:t>campaign action </a:t>
            </a:r>
            <a:r>
              <a:rPr lang="en-GB" baseline="0" dirty="0"/>
              <a:t>or do a combination of both, please do not ignore this most urgent of emergencies. Thank you</a:t>
            </a:r>
            <a:endParaRPr lang="en-GB" dirty="0"/>
          </a:p>
          <a:p>
            <a:endParaRPr lang="en-GB" dirty="0"/>
          </a:p>
          <a:p>
            <a:r>
              <a:rPr lang="en-GB" dirty="0"/>
              <a:t>Photo: Chris Worrall/Oxfam.</a:t>
            </a:r>
            <a:r>
              <a:rPr lang="en-GB" baseline="0" dirty="0"/>
              <a:t> </a:t>
            </a:r>
            <a:r>
              <a:rPr lang="en-GB" dirty="0"/>
              <a:t>Football at sunset in </a:t>
            </a:r>
            <a:r>
              <a:rPr lang="en-GB" dirty="0" err="1"/>
              <a:t>Shibam</a:t>
            </a:r>
            <a:r>
              <a:rPr lang="en-GB" dirty="0"/>
              <a:t> (2004)</a:t>
            </a:r>
          </a:p>
        </p:txBody>
      </p:sp>
      <p:sp>
        <p:nvSpPr>
          <p:cNvPr id="4" name="Slide Number Placeholder 3"/>
          <p:cNvSpPr>
            <a:spLocks noGrp="1"/>
          </p:cNvSpPr>
          <p:nvPr>
            <p:ph type="sldNum" sz="quarter" idx="10"/>
          </p:nvPr>
        </p:nvSpPr>
        <p:spPr/>
        <p:txBody>
          <a:bodyPr/>
          <a:lstStyle/>
          <a:p>
            <a:fld id="{2A3DCA52-4678-455E-8909-D04B97CF5946}" type="slidenum">
              <a:rPr lang="en-GB" smtClean="0"/>
              <a:pPr/>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Did you know where Yemen is located on a map?</a:t>
            </a:r>
          </a:p>
          <a:p>
            <a:endParaRPr lang="en-GB" dirty="0"/>
          </a:p>
          <a:p>
            <a:r>
              <a:rPr lang="en-GB" dirty="0"/>
              <a:t>Yemen occupies</a:t>
            </a:r>
            <a:r>
              <a:rPr lang="en-GB" baseline="0" dirty="0"/>
              <a:t> the southern tip of the Arabian peninsula and its land neighbours are Saudi Arabia to the north and Oman to the east. Its coastline is bordered by the Red Sea to the west and the Arabian Sea to the south. The capital city is Sana’a and the largest port is Aden. Aden was a British colony until 1963, and once supplied ships travelling through the Suez Canal to and from India.</a:t>
            </a:r>
            <a:endParaRPr lang="en-GB" dirty="0"/>
          </a:p>
          <a:p>
            <a:endParaRPr lang="en-GB" dirty="0"/>
          </a:p>
          <a:p>
            <a:endParaRPr lang="en-GB" dirty="0"/>
          </a:p>
          <a:p>
            <a:r>
              <a:rPr lang="en-GB" dirty="0"/>
              <a:t>Map: https://commons.wikimedia.org/wiki/File:LocationYemen.PNG</a:t>
            </a:r>
          </a:p>
        </p:txBody>
      </p:sp>
      <p:sp>
        <p:nvSpPr>
          <p:cNvPr id="4" name="Slide Number Placeholder 3"/>
          <p:cNvSpPr>
            <a:spLocks noGrp="1"/>
          </p:cNvSpPr>
          <p:nvPr>
            <p:ph type="sldNum" sz="quarter" idx="10"/>
          </p:nvPr>
        </p:nvSpPr>
        <p:spPr/>
        <p:txBody>
          <a:bodyPr/>
          <a:lstStyle/>
          <a:p>
            <a:fld id="{2A3DCA52-4678-455E-8909-D04B97CF5946}"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latin typeface="+mn-lt"/>
                <a:ea typeface="+mn-ea"/>
                <a:cs typeface="+mn-cs"/>
              </a:rPr>
              <a:t>Yemen is one of the oldest inhabited regions of the world and a cradle of civilisation.</a:t>
            </a:r>
            <a:r>
              <a:rPr lang="en-GB" sz="1200" b="0" i="0" kern="1200" baseline="0" dirty="0">
                <a:solidFill>
                  <a:schemeClr val="tx1"/>
                </a:solidFill>
                <a:latin typeface="+mn-lt"/>
                <a:ea typeface="+mn-ea"/>
                <a:cs typeface="+mn-cs"/>
              </a:rPr>
              <a:t> T</a:t>
            </a:r>
            <a:r>
              <a:rPr lang="en-GB" sz="1200" b="0" i="0" kern="1200" dirty="0">
                <a:solidFill>
                  <a:schemeClr val="tx1"/>
                </a:solidFill>
                <a:latin typeface="+mn-lt"/>
                <a:ea typeface="+mn-ea"/>
                <a:cs typeface="+mn-cs"/>
              </a:rPr>
              <a:t>radition has it that the ancient</a:t>
            </a:r>
            <a:r>
              <a:rPr lang="en-GB" sz="1200" b="0" i="0" kern="1200" baseline="0" dirty="0">
                <a:solidFill>
                  <a:schemeClr val="tx1"/>
                </a:solidFill>
                <a:latin typeface="+mn-lt"/>
                <a:ea typeface="+mn-ea"/>
                <a:cs typeface="+mn-cs"/>
              </a:rPr>
              <a:t> city of Sana’a was founded by Shem, the son of Noah. Despite this long history of civilisation, Yemen’s more recent past has seen almost continual conflict and crises. The 1960s saw violent resistance to British rule in Aden before Britain finally left in 1967. Yemen was then divided into two parts, North and South, which were finally united in 1994. Civil war then broke out. By the 2000s the civil war continued as guerrilla warfare in the countryside. In 2011 the ‘Arab Spring’ saw a spread of popular protests before armed conflict intensified from 2015 onwards, and increasingly involved Yemen’s neighbour Saudi Arabia. </a:t>
            </a:r>
          </a:p>
          <a:p>
            <a:endParaRPr lang="en-GB" sz="1200" b="0" i="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 Sana’a old city (2001) </a:t>
            </a:r>
            <a:r>
              <a:rPr lang="en-GB" sz="1200" b="0" i="0" kern="1200" dirty="0">
                <a:solidFill>
                  <a:schemeClr val="tx1"/>
                </a:solidFill>
                <a:latin typeface="+mn-lt"/>
                <a:ea typeface="+mn-ea"/>
                <a:cs typeface="+mn-cs"/>
              </a:rPr>
              <a:t>Toby Adamson/Oxfam</a:t>
            </a:r>
          </a:p>
          <a:p>
            <a:endParaRPr lang="en-GB" sz="1200" b="0" i="0" kern="1200" baseline="0" dirty="0">
              <a:solidFill>
                <a:schemeClr val="tx1"/>
              </a:solidFill>
              <a:latin typeface="+mn-lt"/>
              <a:ea typeface="+mn-ea"/>
              <a:cs typeface="+mn-cs"/>
            </a:endParaRPr>
          </a:p>
          <a:p>
            <a:endParaRPr lang="en-GB" sz="1200" b="0" i="0" kern="1200" baseline="0" dirty="0">
              <a:solidFill>
                <a:schemeClr val="tx1"/>
              </a:solidFill>
              <a:latin typeface="+mn-lt"/>
              <a:ea typeface="+mn-ea"/>
              <a:cs typeface="+mn-cs"/>
            </a:endParaRPr>
          </a:p>
          <a:p>
            <a:endParaRPr lang="en-GB" sz="1200" b="0" i="0" kern="1200" dirty="0">
              <a:solidFill>
                <a:schemeClr val="tx1"/>
              </a:solidFill>
              <a:latin typeface="+mn-lt"/>
              <a:ea typeface="+mn-ea"/>
              <a:cs typeface="+mn-cs"/>
            </a:endParaRPr>
          </a:p>
          <a:p>
            <a:endParaRPr lang="en-GB"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A3DCA52-4678-455E-8909-D04B97CF594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It is estimated Yemen’s conflict has caused 377,000 direct and indirect deaths between </a:t>
            </a:r>
            <a:r>
              <a:rPr lang="en-GB" sz="1200" b="0" i="0" kern="1200" dirty="0">
                <a:solidFill>
                  <a:schemeClr val="tx1"/>
                </a:solidFill>
                <a:latin typeface="+mn-lt"/>
                <a:ea typeface="+mn-ea"/>
                <a:cs typeface="+mn-cs"/>
              </a:rPr>
              <a:t>March 2015 and the</a:t>
            </a:r>
            <a:r>
              <a:rPr lang="en-GB" sz="1200" b="0" i="0" kern="1200" baseline="0" dirty="0">
                <a:solidFill>
                  <a:schemeClr val="tx1"/>
                </a:solidFill>
                <a:latin typeface="+mn-lt"/>
                <a:ea typeface="+mn-ea"/>
                <a:cs typeface="+mn-cs"/>
              </a:rPr>
              <a:t> end of 2021 (source: Campaign Against the Arms Trade)</a:t>
            </a:r>
            <a:endParaRPr lang="en-GB" sz="1200" b="0" i="0" kern="1200" dirty="0">
              <a:solidFill>
                <a:schemeClr val="tx1"/>
              </a:solidFill>
              <a:latin typeface="+mn-lt"/>
              <a:ea typeface="+mn-ea"/>
              <a:cs typeface="+mn-cs"/>
            </a:endParaRPr>
          </a:p>
          <a:p>
            <a:endParaRPr lang="en-GB" sz="1200" b="0" i="0" kern="1200" dirty="0">
              <a:solidFill>
                <a:schemeClr val="tx1"/>
              </a:solidFill>
              <a:latin typeface="+mn-lt"/>
              <a:ea typeface="+mn-ea"/>
              <a:cs typeface="+mn-cs"/>
            </a:endParaRPr>
          </a:p>
          <a:p>
            <a:r>
              <a:rPr lang="en-GB" sz="1200" b="0" i="0" kern="1200" dirty="0">
                <a:solidFill>
                  <a:schemeClr val="tx1"/>
                </a:solidFill>
                <a:latin typeface="+mn-lt"/>
                <a:ea typeface="+mn-ea"/>
                <a:cs typeface="+mn-cs"/>
              </a:rPr>
              <a:t>The photo shows a</a:t>
            </a:r>
            <a:r>
              <a:rPr lang="en-GB" dirty="0"/>
              <a:t>irstrike destruction of civilian houses in Sana’a</a:t>
            </a:r>
            <a:r>
              <a:rPr lang="en-GB" sz="1200" b="0" i="0" kern="1200" baseline="0" dirty="0">
                <a:solidFill>
                  <a:schemeClr val="tx1"/>
                </a:solidFill>
                <a:latin typeface="+mn-lt"/>
                <a:ea typeface="+mn-ea"/>
                <a:cs typeface="+mn-cs"/>
              </a:rPr>
              <a:t> on 16 May 2019</a:t>
            </a:r>
          </a:p>
          <a:p>
            <a:endParaRPr lang="en-GB" sz="1200" b="0" i="0" kern="1200" baseline="0" dirty="0">
              <a:solidFill>
                <a:schemeClr val="tx1"/>
              </a:solidFill>
              <a:latin typeface="+mn-lt"/>
              <a:ea typeface="+mn-ea"/>
              <a:cs typeface="+mn-cs"/>
            </a:endParaRPr>
          </a:p>
          <a:p>
            <a:r>
              <a:rPr lang="en-GB" sz="1200" b="0" i="0" kern="1200" baseline="0" dirty="0">
                <a:solidFill>
                  <a:schemeClr val="tx1"/>
                </a:solidFill>
                <a:latin typeface="+mn-lt"/>
                <a:ea typeface="+mn-ea"/>
                <a:cs typeface="+mn-cs"/>
              </a:rPr>
              <a:t>Photo: </a:t>
            </a:r>
            <a:r>
              <a:rPr lang="en-GB" dirty="0"/>
              <a:t>Bassam Al-</a:t>
            </a:r>
            <a:r>
              <a:rPr lang="en-GB" dirty="0" err="1"/>
              <a:t>Thulaya</a:t>
            </a:r>
            <a:r>
              <a:rPr lang="en-GB" dirty="0"/>
              <a:t> / Oxfam Yemen</a:t>
            </a:r>
            <a:r>
              <a:rPr lang="en-GB" sz="1200" b="0" i="0" kern="1200" dirty="0">
                <a:solidFill>
                  <a:schemeClr val="tx1"/>
                </a:solidFill>
                <a:latin typeface="+mn-lt"/>
                <a:ea typeface="+mn-ea"/>
                <a:cs typeface="+mn-cs"/>
              </a:rPr>
              <a:t> (May 2019)</a:t>
            </a:r>
            <a:endParaRPr lang="en-GB" dirty="0"/>
          </a:p>
        </p:txBody>
      </p:sp>
      <p:sp>
        <p:nvSpPr>
          <p:cNvPr id="4" name="Slide Number Placeholder 3"/>
          <p:cNvSpPr>
            <a:spLocks noGrp="1"/>
          </p:cNvSpPr>
          <p:nvPr>
            <p:ph type="sldNum" sz="quarter" idx="10"/>
          </p:nvPr>
        </p:nvSpPr>
        <p:spPr/>
        <p:txBody>
          <a:bodyPr/>
          <a:lstStyle/>
          <a:p>
            <a:fld id="{2A3DCA52-4678-455E-8909-D04B97CF594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impact of the conflict goes far beyond the numbers of deaths and injuries caused by fighting and air</a:t>
            </a:r>
            <a:r>
              <a:rPr lang="en-GB" baseline="0" dirty="0"/>
              <a:t> raids</a:t>
            </a:r>
            <a:r>
              <a:rPr lang="en-GB" dirty="0"/>
              <a:t>.</a:t>
            </a:r>
          </a:p>
          <a:p>
            <a:endParaRPr lang="en-GB" dirty="0"/>
          </a:p>
          <a:p>
            <a:r>
              <a:rPr lang="en-GB" dirty="0"/>
              <a:t>The photograph shows a destroyed building in the port city of Aden. With ports blockaded, Yemen has been unable to import food, fuel, medicines and other vital supplies for long periods of time. This has severe</a:t>
            </a:r>
            <a:r>
              <a:rPr lang="en-GB" baseline="0" dirty="0"/>
              <a:t> knock on effects. People go hungry; trade slows to a standstill without fuel for vehicles; schools, hospitals and water facilities are forced to close without fuel and supplies; and shops are empty of goods. In March 2022 the situation is still at crisis point.</a:t>
            </a:r>
          </a:p>
          <a:p>
            <a:endParaRPr lang="en-GB" dirty="0"/>
          </a:p>
          <a:p>
            <a:r>
              <a:rPr lang="en-GB" dirty="0"/>
              <a:t>Photo: A destroyed building in Aden  (August 2015) </a:t>
            </a:r>
            <a:r>
              <a:rPr lang="en-GB" sz="1200" b="0" i="0" kern="1200" dirty="0">
                <a:solidFill>
                  <a:schemeClr val="tx1"/>
                </a:solidFill>
                <a:latin typeface="+mn-lt"/>
                <a:ea typeface="+mn-ea"/>
                <a:cs typeface="+mn-cs"/>
              </a:rPr>
              <a:t>Mohammed </a:t>
            </a:r>
            <a:r>
              <a:rPr lang="en-GB" sz="1200" b="0" i="0" kern="1200" dirty="0" err="1">
                <a:solidFill>
                  <a:schemeClr val="tx1"/>
                </a:solidFill>
                <a:latin typeface="+mn-lt"/>
                <a:ea typeface="+mn-ea"/>
                <a:cs typeface="+mn-cs"/>
              </a:rPr>
              <a:t>Taleb</a:t>
            </a:r>
            <a:r>
              <a:rPr lang="en-GB" sz="1200" b="0" i="0" kern="1200" dirty="0">
                <a:solidFill>
                  <a:schemeClr val="tx1"/>
                </a:solidFill>
                <a:latin typeface="+mn-lt"/>
                <a:ea typeface="+mn-ea"/>
                <a:cs typeface="+mn-cs"/>
              </a:rPr>
              <a:t>/Oxfam</a:t>
            </a:r>
          </a:p>
        </p:txBody>
      </p:sp>
      <p:sp>
        <p:nvSpPr>
          <p:cNvPr id="4" name="Slide Number Placeholder 3"/>
          <p:cNvSpPr>
            <a:spLocks noGrp="1"/>
          </p:cNvSpPr>
          <p:nvPr>
            <p:ph type="sldNum" sz="quarter" idx="10"/>
          </p:nvPr>
        </p:nvSpPr>
        <p:spPr/>
        <p:txBody>
          <a:bodyPr/>
          <a:lstStyle/>
          <a:p>
            <a:fld id="{2A3DCA52-4678-455E-8909-D04B97CF5946}"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Almost 4 million people</a:t>
            </a:r>
            <a:r>
              <a:rPr lang="en-GB" baseline="0" dirty="0"/>
              <a:t> in Yemen have been forced to flee their homes by the conflict. The vast majority are internally displaced within Yemen and many are still not safe, particularly women and girls.</a:t>
            </a:r>
            <a:endParaRPr lang="en-GB" dirty="0"/>
          </a:p>
          <a:p>
            <a:endParaRPr lang="en-GB" dirty="0"/>
          </a:p>
          <a:p>
            <a:pPr fontAlgn="t"/>
            <a:r>
              <a:rPr lang="en-GB" sz="1200" b="0" i="0" kern="1200" baseline="0" dirty="0">
                <a:solidFill>
                  <a:schemeClr val="tx1"/>
                </a:solidFill>
                <a:latin typeface="+mn-lt"/>
                <a:ea typeface="+mn-ea"/>
                <a:cs typeface="+mn-cs"/>
              </a:rPr>
              <a:t>The photo shows Khalid’s tent in </a:t>
            </a:r>
            <a:r>
              <a:rPr lang="en-GB" dirty="0"/>
              <a:t>Ammar bin Yasser camp. Khalid lives there with his wife and five children.</a:t>
            </a:r>
          </a:p>
          <a:p>
            <a:pPr fontAlgn="t"/>
            <a:endParaRPr lang="en-GB" sz="1200" b="0" i="0" kern="1200" baseline="0" dirty="0">
              <a:solidFill>
                <a:schemeClr val="tx1"/>
              </a:solidFill>
              <a:latin typeface="+mn-lt"/>
              <a:ea typeface="+mn-ea"/>
              <a:cs typeface="+mn-cs"/>
            </a:endParaRPr>
          </a:p>
          <a:p>
            <a:pPr fontAlgn="t"/>
            <a:r>
              <a:rPr lang="en-GB" sz="1200" b="0" i="0" kern="1200" baseline="0" dirty="0">
                <a:solidFill>
                  <a:schemeClr val="tx1"/>
                </a:solidFill>
                <a:latin typeface="+mn-lt"/>
                <a:ea typeface="+mn-ea"/>
                <a:cs typeface="+mn-cs"/>
              </a:rPr>
              <a:t>Khalid says “</a:t>
            </a:r>
            <a:r>
              <a:rPr lang="en-GB" dirty="0"/>
              <a:t>In the beginning, when we arrived at the camp, we didn't have tents but we used our clothes to make a cover to cover our family and slept in the schoolyard. We received the tents after six or seven months, but these tents are designed to last for six months not for two or three years. Now the tents are damaged and the cold penetrates. The children got sick. It was an indescribable situation. We were suffering from a difficult situation."</a:t>
            </a:r>
            <a:endParaRPr lang="en-GB" sz="1200" b="0" i="0" kern="1200" baseline="0" dirty="0">
              <a:solidFill>
                <a:schemeClr val="tx1"/>
              </a:solidFill>
              <a:latin typeface="+mn-lt"/>
              <a:ea typeface="+mn-ea"/>
              <a:cs typeface="+mn-cs"/>
            </a:endParaRPr>
          </a:p>
          <a:p>
            <a:pPr fontAlgn="t"/>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 VFX Aden/Oxfam</a:t>
            </a:r>
            <a:r>
              <a:rPr lang="en-GB" sz="1200" b="0" i="0" kern="1200" dirty="0">
                <a:solidFill>
                  <a:schemeClr val="tx1"/>
                </a:solidFill>
                <a:latin typeface="+mn-lt"/>
                <a:ea typeface="+mn-ea"/>
                <a:cs typeface="+mn-cs"/>
              </a:rPr>
              <a:t> (February 2021)</a:t>
            </a:r>
          </a:p>
          <a:p>
            <a:endParaRPr lang="en-GB" dirty="0"/>
          </a:p>
        </p:txBody>
      </p:sp>
      <p:sp>
        <p:nvSpPr>
          <p:cNvPr id="4" name="Slide Number Placeholder 3"/>
          <p:cNvSpPr>
            <a:spLocks noGrp="1"/>
          </p:cNvSpPr>
          <p:nvPr>
            <p:ph type="sldNum" sz="quarter" idx="10"/>
          </p:nvPr>
        </p:nvSpPr>
        <p:spPr/>
        <p:txBody>
          <a:bodyPr/>
          <a:lstStyle/>
          <a:p>
            <a:fld id="{2A3DCA52-4678-455E-8909-D04B97CF5946}"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This photo of Yemen’s capital city Sana’a doesn’t show a normal traffic jam. Instead these cars are queuing up for petrol at a </a:t>
            </a:r>
            <a:r>
              <a:rPr lang="en-GB" sz="1200" b="0" i="0" kern="1200" dirty="0">
                <a:solidFill>
                  <a:schemeClr val="tx1"/>
                </a:solidFill>
                <a:latin typeface="+mn-lt"/>
                <a:ea typeface="+mn-ea"/>
                <a:cs typeface="+mn-cs"/>
              </a:rPr>
              <a:t>petrol station</a:t>
            </a:r>
            <a:r>
              <a:rPr lang="en-GB" sz="1200" b="0" i="0" kern="1200" baseline="0" dirty="0">
                <a:solidFill>
                  <a:schemeClr val="tx1"/>
                </a:solidFill>
                <a:latin typeface="+mn-lt"/>
                <a:ea typeface="+mn-ea"/>
                <a:cs typeface="+mn-cs"/>
              </a:rPr>
              <a:t> during</a:t>
            </a:r>
            <a:r>
              <a:rPr lang="en-GB" sz="1200" b="0" i="0" kern="1200" dirty="0">
                <a:solidFill>
                  <a:schemeClr val="tx1"/>
                </a:solidFill>
                <a:latin typeface="+mn-lt"/>
                <a:ea typeface="+mn-ea"/>
                <a:cs typeface="+mn-cs"/>
              </a:rPr>
              <a:t> fuel shortages</a:t>
            </a:r>
            <a:r>
              <a:rPr lang="en-GB" sz="1200" b="0" i="0" kern="1200" baseline="0" dirty="0">
                <a:solidFill>
                  <a:schemeClr val="tx1"/>
                </a:solidFill>
                <a:latin typeface="+mn-lt"/>
                <a:ea typeface="+mn-ea"/>
                <a:cs typeface="+mn-cs"/>
              </a:rPr>
              <a:t> in </a:t>
            </a:r>
            <a:r>
              <a:rPr lang="en-GB" sz="1200" b="0" i="0" kern="1200" dirty="0">
                <a:solidFill>
                  <a:schemeClr val="tx1"/>
                </a:solidFill>
                <a:latin typeface="+mn-lt"/>
                <a:ea typeface="+mn-ea"/>
                <a:cs typeface="+mn-cs"/>
              </a:rPr>
              <a:t>April 2015</a:t>
            </a:r>
          </a:p>
          <a:p>
            <a:endParaRPr lang="en-GB" sz="1200" b="0" i="0" kern="1200" dirty="0">
              <a:solidFill>
                <a:schemeClr val="tx1"/>
              </a:solidFill>
              <a:latin typeface="+mn-lt"/>
              <a:ea typeface="+mn-ea"/>
              <a:cs typeface="+mn-cs"/>
            </a:endParaRPr>
          </a:p>
          <a:p>
            <a:r>
              <a:rPr lang="en-GB" sz="1200" b="0" i="0" kern="1200" dirty="0">
                <a:solidFill>
                  <a:schemeClr val="tx1"/>
                </a:solidFill>
                <a:latin typeface="+mn-lt"/>
                <a:ea typeface="+mn-ea"/>
                <a:cs typeface="+mn-cs"/>
              </a:rPr>
              <a:t>One element of Yemen’s conflict has been the blockade of the main ports such of Aden (see slide 5)</a:t>
            </a:r>
            <a:r>
              <a:rPr lang="en-GB" sz="1200" b="0" i="0" kern="1200" baseline="0" dirty="0">
                <a:solidFill>
                  <a:schemeClr val="tx1"/>
                </a:solidFill>
                <a:latin typeface="+mn-lt"/>
                <a:ea typeface="+mn-ea"/>
                <a:cs typeface="+mn-cs"/>
              </a:rPr>
              <a:t> and </a:t>
            </a:r>
            <a:r>
              <a:rPr lang="en-GB" sz="1200" b="0" i="0" kern="1200" baseline="0" dirty="0" err="1">
                <a:solidFill>
                  <a:schemeClr val="tx1"/>
                </a:solidFill>
                <a:latin typeface="+mn-lt"/>
                <a:ea typeface="+mn-ea"/>
                <a:cs typeface="+mn-cs"/>
              </a:rPr>
              <a:t>Hudaydah</a:t>
            </a:r>
            <a:r>
              <a:rPr lang="en-GB" sz="1200" b="0" i="0" kern="1200" baseline="0" dirty="0">
                <a:solidFill>
                  <a:schemeClr val="tx1"/>
                </a:solidFill>
                <a:latin typeface="+mn-lt"/>
                <a:ea typeface="+mn-ea"/>
                <a:cs typeface="+mn-cs"/>
              </a:rPr>
              <a:t>. Yemen relies on imports for most of its fuel, food, medicines and other vital goods. Even when ships can dock, their goods are often stuck in ports due to the lack of fuel to unload and transport them. In addition ongoing violence affects major roads and cities, and this limits transportation and distribution around the country.</a:t>
            </a:r>
          </a:p>
          <a:p>
            <a:endParaRPr lang="en-GB" sz="1200" b="0" i="0" kern="1200" baseline="0" dirty="0">
              <a:solidFill>
                <a:schemeClr val="tx1"/>
              </a:solidFill>
              <a:latin typeface="+mn-lt"/>
              <a:ea typeface="+mn-ea"/>
              <a:cs typeface="+mn-cs"/>
            </a:endParaRPr>
          </a:p>
          <a:p>
            <a:r>
              <a:rPr lang="en-GB" sz="1200" b="0" i="0" kern="1200" baseline="0" dirty="0">
                <a:solidFill>
                  <a:schemeClr val="tx1"/>
                </a:solidFill>
                <a:latin typeface="+mn-lt"/>
                <a:ea typeface="+mn-ea"/>
                <a:cs typeface="+mn-cs"/>
              </a:rPr>
              <a:t>In June 2018 the land offensive against </a:t>
            </a:r>
            <a:r>
              <a:rPr lang="en-GB" sz="1200" b="0" i="0" kern="1200" baseline="0" dirty="0" err="1">
                <a:solidFill>
                  <a:schemeClr val="tx1"/>
                </a:solidFill>
                <a:latin typeface="+mn-lt"/>
                <a:ea typeface="+mn-ea"/>
                <a:cs typeface="+mn-cs"/>
              </a:rPr>
              <a:t>Hudaydah</a:t>
            </a:r>
            <a:r>
              <a:rPr lang="en-GB" sz="1200" b="0" i="0" kern="1200" baseline="0" dirty="0">
                <a:solidFill>
                  <a:schemeClr val="tx1"/>
                </a:solidFill>
                <a:latin typeface="+mn-lt"/>
                <a:ea typeface="+mn-ea"/>
                <a:cs typeface="+mn-cs"/>
              </a:rPr>
              <a:t> threatened to cut off the food and essential supplies that are imported through the city’s port, placing residents of the city in the frontline and threatening the 20 million Yemenis who depend on supplies from </a:t>
            </a:r>
            <a:r>
              <a:rPr lang="en-GB" sz="1200" b="0" i="0" kern="1200" baseline="0" dirty="0" err="1">
                <a:solidFill>
                  <a:schemeClr val="tx1"/>
                </a:solidFill>
                <a:latin typeface="+mn-lt"/>
                <a:ea typeface="+mn-ea"/>
                <a:cs typeface="+mn-cs"/>
              </a:rPr>
              <a:t>Hudaydah</a:t>
            </a:r>
            <a:r>
              <a:rPr lang="en-GB" sz="1200" b="0" i="0" kern="1200" baseline="0" dirty="0">
                <a:solidFill>
                  <a:schemeClr val="tx1"/>
                </a:solidFill>
                <a:latin typeface="+mn-lt"/>
                <a:ea typeface="+mn-ea"/>
                <a:cs typeface="+mn-cs"/>
              </a:rPr>
              <a:t> with the risk of famine. </a:t>
            </a:r>
          </a:p>
          <a:p>
            <a:endParaRPr lang="en-GB" sz="1200" b="0" i="0" kern="1200" baseline="0" dirty="0">
              <a:solidFill>
                <a:schemeClr val="tx1"/>
              </a:solidFill>
              <a:latin typeface="+mn-lt"/>
              <a:ea typeface="+mn-ea"/>
              <a:cs typeface="+mn-cs"/>
            </a:endParaRPr>
          </a:p>
          <a:p>
            <a:r>
              <a:rPr lang="en-GB" sz="1200" b="0" i="0" kern="1200" baseline="0" dirty="0">
                <a:solidFill>
                  <a:schemeClr val="tx1"/>
                </a:solidFill>
                <a:latin typeface="+mn-lt"/>
                <a:ea typeface="+mn-ea"/>
                <a:cs typeface="+mn-cs"/>
              </a:rPr>
              <a:t>In late July 2018 air strikes damaged the water station and pipes that supply the majority of </a:t>
            </a:r>
            <a:r>
              <a:rPr lang="en-GB" sz="1200" b="0" i="0" kern="1200" baseline="0" dirty="0" err="1">
                <a:solidFill>
                  <a:schemeClr val="tx1"/>
                </a:solidFill>
                <a:latin typeface="+mn-lt"/>
                <a:ea typeface="+mn-ea"/>
                <a:cs typeface="+mn-cs"/>
              </a:rPr>
              <a:t>Hudaydah</a:t>
            </a:r>
            <a:r>
              <a:rPr lang="en-GB" sz="1200" b="0" i="0" kern="1200" baseline="0" dirty="0">
                <a:solidFill>
                  <a:schemeClr val="tx1"/>
                </a:solidFill>
                <a:latin typeface="+mn-lt"/>
                <a:ea typeface="+mn-ea"/>
                <a:cs typeface="+mn-cs"/>
              </a:rPr>
              <a:t> city’s water. This triggered a new cholera outbreak in a country which had already experienced unprecedented outbreaks of the disease. In the first 6 months of 2019 a damaged water infrastructure and flash flooding led to 460,000 new cases of cholera.</a:t>
            </a:r>
          </a:p>
          <a:p>
            <a:endParaRPr lang="en-GB" dirty="0"/>
          </a:p>
          <a:p>
            <a:r>
              <a:rPr lang="en-GB" dirty="0"/>
              <a:t>Photo:</a:t>
            </a:r>
            <a:r>
              <a:rPr lang="en-GB" baseline="0" dirty="0"/>
              <a:t> </a:t>
            </a:r>
            <a:r>
              <a:rPr lang="en-GB" sz="1200" b="0" i="0" kern="1200" dirty="0" err="1">
                <a:solidFill>
                  <a:schemeClr val="tx1"/>
                </a:solidFill>
                <a:latin typeface="+mn-lt"/>
                <a:ea typeface="+mn-ea"/>
                <a:cs typeface="+mn-cs"/>
              </a:rPr>
              <a:t>Abo</a:t>
            </a:r>
            <a:r>
              <a:rPr lang="en-GB" sz="1200" b="0" i="0" kern="1200" dirty="0">
                <a:solidFill>
                  <a:schemeClr val="tx1"/>
                </a:solidFill>
                <a:latin typeface="+mn-lt"/>
                <a:ea typeface="+mn-ea"/>
                <a:cs typeface="+mn-cs"/>
              </a:rPr>
              <a:t> </a:t>
            </a:r>
            <a:r>
              <a:rPr lang="en-GB" sz="1200" b="0" i="0" kern="1200" dirty="0" err="1">
                <a:solidFill>
                  <a:schemeClr val="tx1"/>
                </a:solidFill>
                <a:latin typeface="+mn-lt"/>
                <a:ea typeface="+mn-ea"/>
                <a:cs typeface="+mn-cs"/>
              </a:rPr>
              <a:t>Haitham</a:t>
            </a:r>
            <a:r>
              <a:rPr lang="en-GB" sz="1200" b="0" i="0" kern="1200" dirty="0">
                <a:solidFill>
                  <a:schemeClr val="tx1"/>
                </a:solidFill>
                <a:latin typeface="+mn-lt"/>
                <a:ea typeface="+mn-ea"/>
                <a:cs typeface="+mn-cs"/>
              </a:rPr>
              <a:t>/Oxfam</a:t>
            </a:r>
            <a:r>
              <a:rPr lang="en-GB" sz="1200" b="0" i="0" kern="1200" baseline="0" dirty="0">
                <a:solidFill>
                  <a:schemeClr val="tx1"/>
                </a:solidFill>
                <a:latin typeface="+mn-lt"/>
                <a:ea typeface="+mn-ea"/>
                <a:cs typeface="+mn-cs"/>
              </a:rPr>
              <a:t> (2015)</a:t>
            </a:r>
          </a:p>
          <a:p>
            <a:endParaRPr lang="en-GB" sz="1200" b="0" i="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A3DCA52-4678-455E-8909-D04B97CF5946}"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Yemen is one of the world’s most water-scarce countries. By</a:t>
            </a:r>
            <a:r>
              <a:rPr lang="en-GB" baseline="0" dirty="0"/>
              <a:t> the end of 2021</a:t>
            </a:r>
            <a:r>
              <a:rPr lang="en-GB" dirty="0"/>
              <a:t>,</a:t>
            </a:r>
            <a:r>
              <a:rPr lang="en-GB" baseline="0" dirty="0"/>
              <a:t> 16</a:t>
            </a:r>
            <a:r>
              <a:rPr lang="en-GB" dirty="0"/>
              <a:t> million people in Yemen were in urgent need of water, sanitation and hygiene (source - UNICEF). One main</a:t>
            </a:r>
            <a:r>
              <a:rPr lang="en-GB" baseline="0" dirty="0"/>
              <a:t> reason is that there is no fuel to pump water from underground wells. </a:t>
            </a:r>
          </a:p>
          <a:p>
            <a:endParaRPr lang="en-GB" baseline="0" dirty="0"/>
          </a:p>
          <a:p>
            <a:r>
              <a:rPr lang="en-GB" baseline="0" dirty="0"/>
              <a:t>Yemen’s crisis can be understood as a ‘perfect storm’. Many factors combine together to make the overall situation much worse. For example the shortage of fuel is a big problem in itself, but it also has the knock-on effect of stopping millions of people’s access to water.</a:t>
            </a:r>
          </a:p>
          <a:p>
            <a:endParaRPr lang="en-GB" baseline="0" dirty="0"/>
          </a:p>
          <a:p>
            <a:r>
              <a:rPr lang="en-GB" dirty="0"/>
              <a:t>The photo shows women taking their laundry from the well in Al-</a:t>
            </a:r>
            <a:r>
              <a:rPr lang="en-GB" dirty="0" err="1"/>
              <a:t>Dhale</a:t>
            </a:r>
            <a:r>
              <a:rPr lang="en-GB" dirty="0"/>
              <a:t>. Fierce fighting led to the destruction of the public water supply network. Even before the escalation of conflict, the water scheme that fed Al-</a:t>
            </a:r>
            <a:r>
              <a:rPr lang="en-GB" dirty="0" err="1"/>
              <a:t>Dhale</a:t>
            </a:r>
            <a:r>
              <a:rPr lang="en-GB" dirty="0"/>
              <a:t> city had started to collapse due to lack of money to maintain it. In the midst of conflict, the water facilities have been further exposed to robbery and looting. This is in addition to physical damage the conflict has left on buildings and water tanks.</a:t>
            </a:r>
          </a:p>
          <a:p>
            <a:endParaRPr lang="en-GB" dirty="0"/>
          </a:p>
          <a:p>
            <a:r>
              <a:rPr lang="en-GB" dirty="0"/>
              <a:t>Photo: VFX Aden/Oxfam</a:t>
            </a:r>
            <a:r>
              <a:rPr lang="en-GB" sz="1200" b="0" i="0" kern="1200" dirty="0">
                <a:solidFill>
                  <a:schemeClr val="tx1"/>
                </a:solidFill>
                <a:latin typeface="+mn-lt"/>
                <a:ea typeface="+mn-ea"/>
                <a:cs typeface="+mn-cs"/>
              </a:rPr>
              <a:t> (January 2021)</a:t>
            </a:r>
          </a:p>
          <a:p>
            <a:endParaRPr lang="en-GB" sz="1200" b="0" i="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A3DCA52-4678-455E-8909-D04B97CF5946}"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latin typeface="+mn-lt"/>
                <a:ea typeface="+mn-ea"/>
                <a:cs typeface="+mn-cs"/>
              </a:rPr>
              <a:t>This shop in the city of </a:t>
            </a:r>
            <a:r>
              <a:rPr lang="en-GB" sz="1200" b="0" i="0" kern="1200" dirty="0" err="1">
                <a:solidFill>
                  <a:schemeClr val="tx1"/>
                </a:solidFill>
                <a:latin typeface="+mn-lt"/>
                <a:ea typeface="+mn-ea"/>
                <a:cs typeface="+mn-cs"/>
              </a:rPr>
              <a:t>Taiz</a:t>
            </a:r>
            <a:r>
              <a:rPr lang="en-GB" sz="1200" b="0" i="0" kern="1200" dirty="0">
                <a:solidFill>
                  <a:schemeClr val="tx1"/>
                </a:solidFill>
                <a:latin typeface="+mn-lt"/>
                <a:ea typeface="+mn-ea"/>
                <a:cs typeface="+mn-cs"/>
              </a:rPr>
              <a:t> used to serve long</a:t>
            </a:r>
            <a:r>
              <a:rPr lang="en-GB" sz="1200" b="0" i="0" kern="1200" baseline="0" dirty="0">
                <a:solidFill>
                  <a:schemeClr val="tx1"/>
                </a:solidFill>
                <a:latin typeface="+mn-lt"/>
                <a:ea typeface="+mn-ea"/>
                <a:cs typeface="+mn-cs"/>
              </a:rPr>
              <a:t> </a:t>
            </a:r>
            <a:r>
              <a:rPr lang="en-GB" sz="1200" b="0" i="0" kern="1200" dirty="0">
                <a:solidFill>
                  <a:schemeClr val="tx1"/>
                </a:solidFill>
                <a:latin typeface="+mn-lt"/>
                <a:ea typeface="+mn-ea"/>
                <a:cs typeface="+mn-cs"/>
              </a:rPr>
              <a:t>queues of people. By</a:t>
            </a:r>
            <a:r>
              <a:rPr lang="en-GB" sz="1200" b="0" i="0" kern="1200" baseline="0" dirty="0">
                <a:solidFill>
                  <a:schemeClr val="tx1"/>
                </a:solidFill>
                <a:latin typeface="+mn-lt"/>
                <a:ea typeface="+mn-ea"/>
                <a:cs typeface="+mn-cs"/>
              </a:rPr>
              <a:t> the time the photograph was taken in February 2016 it stood empty. Blockades of the ports, insecurity on the roads and a shortage of fuel for transport mean that prices for essential goods have increased rapidly and shops are empty. This is another example of the ‘perfect storm’.</a:t>
            </a:r>
          </a:p>
          <a:p>
            <a:endParaRPr lang="en-GB" sz="1200" b="0" i="0" kern="1200" baseline="0" dirty="0">
              <a:solidFill>
                <a:schemeClr val="tx1"/>
              </a:solidFill>
              <a:latin typeface="+mn-lt"/>
              <a:ea typeface="+mn-ea"/>
              <a:cs typeface="+mn-cs"/>
            </a:endParaRPr>
          </a:p>
          <a:p>
            <a:r>
              <a:rPr lang="en-GB" sz="1200" b="0" i="0" kern="1200" baseline="0" dirty="0">
                <a:solidFill>
                  <a:schemeClr val="tx1"/>
                </a:solidFill>
                <a:latin typeface="+mn-lt"/>
                <a:ea typeface="+mn-ea"/>
                <a:cs typeface="+mn-cs"/>
              </a:rPr>
              <a:t>From 2015 and 2016 onwards Oxfam reported alarming signs of rising malnutrition and starvation across the country. People’s coping strategies were being exhausted as they spent their savings and sold their belongings. By June 2019, 14.3 million people, almost half of the population, were in acute need of assistance. The term ‘acute need’ is used in aid agency reports and is often explained with the phrase ‘not knowing where your next meal is coming from’.</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 </a:t>
            </a:r>
            <a:r>
              <a:rPr lang="en-GB" sz="1200" b="0" i="0" kern="1200" dirty="0" err="1">
                <a:solidFill>
                  <a:schemeClr val="tx1"/>
                </a:solidFill>
                <a:latin typeface="+mn-lt"/>
                <a:ea typeface="+mn-ea"/>
                <a:cs typeface="+mn-cs"/>
              </a:rPr>
              <a:t>Abdulnasser</a:t>
            </a:r>
            <a:r>
              <a:rPr lang="en-GB" sz="1200" b="0" i="0" kern="1200" dirty="0">
                <a:solidFill>
                  <a:schemeClr val="tx1"/>
                </a:solidFill>
                <a:latin typeface="+mn-lt"/>
                <a:ea typeface="+mn-ea"/>
                <a:cs typeface="+mn-cs"/>
              </a:rPr>
              <a:t> Al-</a:t>
            </a:r>
            <a:r>
              <a:rPr lang="en-GB" sz="1200" b="0" i="0" kern="1200" dirty="0" err="1">
                <a:solidFill>
                  <a:schemeClr val="tx1"/>
                </a:solidFill>
                <a:latin typeface="+mn-lt"/>
                <a:ea typeface="+mn-ea"/>
                <a:cs typeface="+mn-cs"/>
              </a:rPr>
              <a:t>Sedek</a:t>
            </a:r>
            <a:r>
              <a:rPr lang="en-GB" sz="1200" b="0" i="0" kern="1200" dirty="0">
                <a:solidFill>
                  <a:schemeClr val="tx1"/>
                </a:solidFill>
                <a:latin typeface="+mn-lt"/>
                <a:ea typeface="+mn-ea"/>
                <a:cs typeface="+mn-cs"/>
              </a:rPr>
              <a:t>/Oxfam (February 2016)</a:t>
            </a:r>
          </a:p>
          <a:p>
            <a:endParaRPr lang="en-GB" dirty="0"/>
          </a:p>
        </p:txBody>
      </p:sp>
      <p:sp>
        <p:nvSpPr>
          <p:cNvPr id="4" name="Slide Number Placeholder 3"/>
          <p:cNvSpPr>
            <a:spLocks noGrp="1"/>
          </p:cNvSpPr>
          <p:nvPr>
            <p:ph type="sldNum" sz="quarter" idx="10"/>
          </p:nvPr>
        </p:nvSpPr>
        <p:spPr/>
        <p:txBody>
          <a:bodyPr/>
          <a:lstStyle/>
          <a:p>
            <a:fld id="{2A3DCA52-4678-455E-8909-D04B97CF5946}"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5" descr="OX_VL_W.eps"/>
          <p:cNvPicPr>
            <a:picLocks noChangeAspect="1"/>
          </p:cNvPicPr>
          <p:nvPr userDrawn="1"/>
        </p:nvPicPr>
        <p:blipFill>
          <a:blip r:embed="rId3" cstate="print"/>
          <a:srcRect/>
          <a:stretch>
            <a:fillRect/>
          </a:stretch>
        </p:blipFill>
        <p:spPr bwMode="auto">
          <a:xfrm>
            <a:off x="7918450" y="5502275"/>
            <a:ext cx="919163" cy="1028700"/>
          </a:xfrm>
          <a:prstGeom prst="rect">
            <a:avLst/>
          </a:prstGeom>
          <a:noFill/>
          <a:ln w="9525">
            <a:noFill/>
            <a:miter lim="800000"/>
            <a:headEnd/>
            <a:tailEnd/>
          </a:ln>
        </p:spPr>
      </p:pic>
      <p:sp>
        <p:nvSpPr>
          <p:cNvPr id="5127" name="Rectangle 7"/>
          <p:cNvSpPr>
            <a:spLocks noGrp="1" noChangeArrowheads="1"/>
          </p:cNvSpPr>
          <p:nvPr>
            <p:ph type="ctrTitle"/>
          </p:nvPr>
        </p:nvSpPr>
        <p:spPr>
          <a:xfrm>
            <a:off x="395288" y="2852738"/>
            <a:ext cx="8466137" cy="1655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t"/>
          <a:lstStyle>
            <a:lvl1pPr>
              <a:defRPr sz="6000" b="1">
                <a:solidFill>
                  <a:schemeClr val="bg1"/>
                </a:solidFill>
                <a:latin typeface="Oxfam Global Headline Regular"/>
                <a:cs typeface="Oxfam Global Headline Regular"/>
              </a:defRPr>
            </a:lvl1pPr>
          </a:lstStyle>
          <a:p>
            <a:pPr lvl="0"/>
            <a:r>
              <a:rPr lang="en-US" noProof="0"/>
              <a:t>Click to edit Master title style</a:t>
            </a:r>
            <a:endParaRPr lang="en-GB" noProof="0" dirty="0"/>
          </a:p>
        </p:txBody>
      </p:sp>
      <p:sp>
        <p:nvSpPr>
          <p:cNvPr id="5128" name="Rectangle 8"/>
          <p:cNvSpPr>
            <a:spLocks noGrp="1" noChangeArrowheads="1"/>
          </p:cNvSpPr>
          <p:nvPr>
            <p:ph type="subTitle" idx="1"/>
          </p:nvPr>
        </p:nvSpPr>
        <p:spPr>
          <a:xfrm>
            <a:off x="395288" y="4737100"/>
            <a:ext cx="8380412" cy="504825"/>
          </a:xfrm>
        </p:spPr>
        <p:txBody>
          <a:bodyPr lIns="0" tIns="0" rIns="0" bIns="0"/>
          <a:lstStyle>
            <a:lvl1pPr marL="0" indent="0">
              <a:buFontTx/>
              <a:buNone/>
              <a:defRPr b="1">
                <a:solidFill>
                  <a:schemeClr val="bg1"/>
                </a:solidFill>
              </a:defRPr>
            </a:lvl1pPr>
          </a:lstStyle>
          <a:p>
            <a:pPr lvl="0"/>
            <a:r>
              <a:rPr lang="en-US" noProof="0"/>
              <a:t>Click to edit Master subtitle style</a:t>
            </a:r>
            <a:endParaRPr lang="en-GB"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387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274638"/>
            <a:ext cx="6019800" cy="5603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5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57200" y="1600200"/>
            <a:ext cx="822960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9" name="Text Box 10"/>
          <p:cNvSpPr txBox="1">
            <a:spLocks noChangeArrowheads="1"/>
          </p:cNvSpPr>
          <p:nvPr userDrawn="1"/>
        </p:nvSpPr>
        <p:spPr bwMode="auto">
          <a:xfrm>
            <a:off x="6823075" y="6453188"/>
            <a:ext cx="1227138"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GB" sz="1000"/>
              <a:t>Page </a:t>
            </a:r>
            <a:fld id="{BE151ED0-4B98-4A5A-A6E2-DA01A23CF151}" type="slidenum">
              <a:rPr lang="en-GB" sz="1000" smtClean="0"/>
              <a:pPr eaLnBrk="1" hangingPunct="1">
                <a:spcBef>
                  <a:spcPct val="50000"/>
                </a:spcBef>
                <a:defRPr/>
              </a:pPr>
              <a:t>‹#›</a:t>
            </a:fld>
            <a:endParaRPr lang="en-GB" sz="1000"/>
          </a:p>
        </p:txBody>
      </p:sp>
      <p:pic>
        <p:nvPicPr>
          <p:cNvPr id="2" name="Picture 7" descr="Black logo_060212"/>
          <p:cNvPicPr>
            <a:picLocks noChangeAspect="1" noChangeArrowheads="1"/>
          </p:cNvPicPr>
          <p:nvPr userDrawn="1"/>
        </p:nvPicPr>
        <p:blipFill>
          <a:blip r:embed="rId13" cstate="print"/>
          <a:srcRect/>
          <a:stretch>
            <a:fillRect/>
          </a:stretch>
        </p:blipFill>
        <p:spPr bwMode="auto">
          <a:xfrm>
            <a:off x="8204200" y="6005513"/>
            <a:ext cx="600075" cy="665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p:titleStyle>
    <p:body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p:cNvSpPr>
            <a:spLocks noChangeArrowheads="1"/>
          </p:cNvSpPr>
          <p:nvPr/>
        </p:nvSpPr>
        <p:spPr bwMode="auto">
          <a:xfrm>
            <a:off x="395288" y="6291263"/>
            <a:ext cx="358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p>
            <a:pPr eaLnBrk="0" hangingPunct="0">
              <a:lnSpc>
                <a:spcPct val="95000"/>
              </a:lnSpc>
              <a:defRPr/>
            </a:pPr>
            <a:r>
              <a:rPr lang="en-GB" sz="2000">
                <a:solidFill>
                  <a:schemeClr val="bg1"/>
                </a:solidFill>
                <a:latin typeface="Arial" charset="0"/>
                <a:ea typeface="ＭＳ Ｐゴシック" charset="0"/>
                <a:cs typeface="ＭＳ Ｐゴシック" charset="0"/>
              </a:rPr>
              <a:t>Type presentation author here</a:t>
            </a:r>
          </a:p>
        </p:txBody>
      </p:sp>
      <p:sp>
        <p:nvSpPr>
          <p:cNvPr id="3077" name="Rectangle 7"/>
          <p:cNvSpPr>
            <a:spLocks noChangeArrowheads="1"/>
          </p:cNvSpPr>
          <p:nvPr/>
        </p:nvSpPr>
        <p:spPr bwMode="auto">
          <a:xfrm>
            <a:off x="4668838" y="6284913"/>
            <a:ext cx="30384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p>
            <a:pPr eaLnBrk="0" hangingPunct="0">
              <a:lnSpc>
                <a:spcPct val="95000"/>
              </a:lnSpc>
              <a:defRPr/>
            </a:pPr>
            <a:r>
              <a:rPr lang="en-GB" sz="2000" dirty="0">
                <a:solidFill>
                  <a:schemeClr val="bg1"/>
                </a:solidFill>
                <a:latin typeface="Arial" charset="0"/>
                <a:ea typeface="ＭＳ Ｐゴシック" charset="0"/>
                <a:cs typeface="ＭＳ Ｐゴシック" charset="0"/>
              </a:rPr>
              <a:t>Type date here</a:t>
            </a:r>
          </a:p>
        </p:txBody>
      </p:sp>
      <p:pic>
        <p:nvPicPr>
          <p:cNvPr id="1026" name="Picture 2" descr="\\gbvicdc02.ogb.internal.oxfam.net\configs\jmclaverty\Desktop\Yemen\101702scr.jpg"/>
          <p:cNvPicPr>
            <a:picLocks noChangeAspect="1" noChangeArrowheads="1"/>
          </p:cNvPicPr>
          <p:nvPr/>
        </p:nvPicPr>
        <p:blipFill>
          <a:blip r:embed="rId3" cstate="print"/>
          <a:srcRect b="2363"/>
          <a:stretch>
            <a:fillRect/>
          </a:stretch>
        </p:blipFill>
        <p:spPr bwMode="auto">
          <a:xfrm>
            <a:off x="0" y="0"/>
            <a:ext cx="9144000" cy="5949280"/>
          </a:xfrm>
          <a:prstGeom prst="rect">
            <a:avLst/>
          </a:prstGeom>
          <a:noFill/>
        </p:spPr>
      </p:pic>
      <p:sp>
        <p:nvSpPr>
          <p:cNvPr id="3074" name="Rectangle 4"/>
          <p:cNvSpPr>
            <a:spLocks noGrp="1" noChangeArrowheads="1"/>
          </p:cNvSpPr>
          <p:nvPr>
            <p:ph type="title"/>
          </p:nvPr>
        </p:nvSpPr>
        <p:spPr>
          <a:xfrm>
            <a:off x="467544" y="548680"/>
            <a:ext cx="8229600" cy="7191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lstStyle/>
          <a:p>
            <a:pPr eaLnBrk="1" hangingPunct="1"/>
            <a:r>
              <a:rPr lang="en-US" sz="5400" dirty="0">
                <a:ea typeface="ＭＳ Ｐゴシック" pitchFamily="34" charset="-128"/>
              </a:rPr>
              <a:t>CRISIS IN YEMEN</a:t>
            </a:r>
          </a:p>
        </p:txBody>
      </p:sp>
      <p:sp>
        <p:nvSpPr>
          <p:cNvPr id="3075" name="Rectangle 5"/>
          <p:cNvSpPr>
            <a:spLocks noGrp="1" noChangeArrowheads="1"/>
          </p:cNvSpPr>
          <p:nvPr>
            <p:ph type="subTitle" idx="4294967295"/>
          </p:nvPr>
        </p:nvSpPr>
        <p:spPr>
          <a:xfrm>
            <a:off x="539552" y="1628800"/>
            <a:ext cx="8380412" cy="504825"/>
          </a:xfrm>
        </p:spPr>
        <p:txBody>
          <a:bodyPr/>
          <a:lstStyle/>
          <a:p>
            <a:pPr eaLnBrk="1" hangingPunct="1">
              <a:buNone/>
              <a:defRPr/>
            </a:pPr>
            <a:r>
              <a:rPr lang="en-US" sz="3600" dirty="0">
                <a:cs typeface="+mn-cs"/>
              </a:rPr>
              <a:t>BRITISH AID AND BRITISH BOMBS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bvicdc02.ogb.internal.oxfam.net\configs\jmclaverty\Desktop\72407scr.jpg"/>
          <p:cNvPicPr>
            <a:picLocks noChangeAspect="1" noChangeArrowheads="1"/>
          </p:cNvPicPr>
          <p:nvPr/>
        </p:nvPicPr>
        <p:blipFill>
          <a:blip r:embed="rId3" cstate="print"/>
          <a:srcRect t="4278"/>
          <a:stretch>
            <a:fillRect/>
          </a:stretch>
        </p:blipFill>
        <p:spPr bwMode="auto">
          <a:xfrm>
            <a:off x="0" y="0"/>
            <a:ext cx="9165205" cy="5832648"/>
          </a:xfrm>
          <a:prstGeom prst="rect">
            <a:avLst/>
          </a:prstGeom>
          <a:noFill/>
        </p:spPr>
      </p:pic>
      <p:sp>
        <p:nvSpPr>
          <p:cNvPr id="3" name="TextBox 2"/>
          <p:cNvSpPr txBox="1"/>
          <p:nvPr/>
        </p:nvSpPr>
        <p:spPr>
          <a:xfrm>
            <a:off x="0" y="6021288"/>
            <a:ext cx="6012160" cy="646331"/>
          </a:xfrm>
          <a:prstGeom prst="rect">
            <a:avLst/>
          </a:prstGeom>
          <a:noFill/>
        </p:spPr>
        <p:txBody>
          <a:bodyPr wrap="square" rtlCol="0">
            <a:spAutoFit/>
          </a:bodyPr>
          <a:lstStyle/>
          <a:p>
            <a:r>
              <a:rPr lang="en-GB" sz="3600" b="1" dirty="0"/>
              <a:t>The cash crisis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costume&#10;&#10;Description automatically generated">
            <a:extLst>
              <a:ext uri="{FF2B5EF4-FFF2-40B4-BE49-F238E27FC236}">
                <a16:creationId xmlns:a16="http://schemas.microsoft.com/office/drawing/2014/main" id="{4DF78702-A656-4022-A4B9-B5EABA90B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447309"/>
          </a:xfrm>
          <a:prstGeom prst="rect">
            <a:avLst/>
          </a:prstGeom>
        </p:spPr>
      </p:pic>
      <p:sp>
        <p:nvSpPr>
          <p:cNvPr id="4" name="TextBox 3">
            <a:extLst>
              <a:ext uri="{FF2B5EF4-FFF2-40B4-BE49-F238E27FC236}">
                <a16:creationId xmlns:a16="http://schemas.microsoft.com/office/drawing/2014/main" id="{8FE49732-0A39-486A-ABB4-4C855B5BFF89}"/>
              </a:ext>
            </a:extLst>
          </p:cNvPr>
          <p:cNvSpPr txBox="1"/>
          <p:nvPr/>
        </p:nvSpPr>
        <p:spPr>
          <a:xfrm>
            <a:off x="179512" y="5301208"/>
            <a:ext cx="8712968" cy="646331"/>
          </a:xfrm>
          <a:prstGeom prst="rect">
            <a:avLst/>
          </a:prstGeom>
          <a:noFill/>
        </p:spPr>
        <p:txBody>
          <a:bodyPr wrap="square" rtlCol="0">
            <a:spAutoFit/>
          </a:bodyPr>
          <a:lstStyle/>
          <a:p>
            <a:r>
              <a:rPr lang="en-GB" sz="3600" b="1" dirty="0"/>
              <a:t>The Coronavirus crisis</a:t>
            </a:r>
          </a:p>
        </p:txBody>
      </p:sp>
    </p:spTree>
    <p:extLst>
      <p:ext uri="{BB962C8B-B14F-4D97-AF65-F5344CB8AC3E}">
        <p14:creationId xmlns:p14="http://schemas.microsoft.com/office/powerpoint/2010/main" val="1684534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21288"/>
            <a:ext cx="8964488" cy="646331"/>
          </a:xfrm>
          <a:prstGeom prst="rect">
            <a:avLst/>
          </a:prstGeom>
          <a:noFill/>
        </p:spPr>
        <p:txBody>
          <a:bodyPr wrap="square" rtlCol="0">
            <a:spAutoFit/>
          </a:bodyPr>
          <a:lstStyle/>
          <a:p>
            <a:r>
              <a:rPr lang="en-GB" sz="3600" b="1" dirty="0"/>
              <a:t>Your response – campaigning </a:t>
            </a:r>
          </a:p>
        </p:txBody>
      </p:sp>
      <p:pic>
        <p:nvPicPr>
          <p:cNvPr id="1026" name="Picture 2" descr="https://sirjohnlawesoxfam.files.wordpress.com/2017/06/c-r-sb0wsae96l5.png?w=1000&amp;h="/>
          <p:cNvPicPr>
            <a:picLocks noChangeAspect="1" noChangeArrowheads="1"/>
          </p:cNvPicPr>
          <p:nvPr/>
        </p:nvPicPr>
        <p:blipFill rotWithShape="1">
          <a:blip r:embed="rId3">
            <a:extLst>
              <a:ext uri="{28A0092B-C50C-407E-A947-70E740481C1C}">
                <a14:useLocalDpi xmlns:a14="http://schemas.microsoft.com/office/drawing/2010/main" val="0"/>
              </a:ext>
            </a:extLst>
          </a:blip>
          <a:srcRect t="-5824" b="15356"/>
          <a:stretch/>
        </p:blipFill>
        <p:spPr bwMode="auto">
          <a:xfrm>
            <a:off x="0" y="-387424"/>
            <a:ext cx="9310023" cy="6192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bvicdc02.ogb.internal.oxfam.net\configs\jmclaverty\Desktop\OGB_91871_Biecester Warehouse Yemen Response (5 of 17)-scr.jpg"/>
          <p:cNvPicPr>
            <a:picLocks noChangeAspect="1" noChangeArrowheads="1"/>
          </p:cNvPicPr>
          <p:nvPr/>
        </p:nvPicPr>
        <p:blipFill>
          <a:blip r:embed="rId3" cstate="print"/>
          <a:srcRect t="3096"/>
          <a:stretch>
            <a:fillRect/>
          </a:stretch>
        </p:blipFill>
        <p:spPr bwMode="auto">
          <a:xfrm>
            <a:off x="0" y="0"/>
            <a:ext cx="9145138" cy="5904656"/>
          </a:xfrm>
          <a:prstGeom prst="rect">
            <a:avLst/>
          </a:prstGeom>
          <a:noFill/>
        </p:spPr>
      </p:pic>
      <p:sp>
        <p:nvSpPr>
          <p:cNvPr id="3" name="TextBox 2"/>
          <p:cNvSpPr txBox="1"/>
          <p:nvPr/>
        </p:nvSpPr>
        <p:spPr>
          <a:xfrm>
            <a:off x="0" y="6021288"/>
            <a:ext cx="8100392" cy="646331"/>
          </a:xfrm>
          <a:prstGeom prst="rect">
            <a:avLst/>
          </a:prstGeom>
          <a:noFill/>
        </p:spPr>
        <p:txBody>
          <a:bodyPr wrap="square" rtlCol="0">
            <a:spAutoFit/>
          </a:bodyPr>
          <a:lstStyle/>
          <a:p>
            <a:r>
              <a:rPr lang="en-GB" sz="3600" b="1" dirty="0"/>
              <a:t>Your response – humanitarian aid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gbvicdc02.ogb.internal.oxfam.net\configs\jmclaverty\Desktop\Yemen\Chris Worrall - Yemen photos\shibam football sunset.JPG"/>
          <p:cNvPicPr>
            <a:picLocks noChangeAspect="1" noChangeArrowheads="1"/>
          </p:cNvPicPr>
          <p:nvPr/>
        </p:nvPicPr>
        <p:blipFill>
          <a:blip r:embed="rId3" cstate="print"/>
          <a:srcRect l="1963" t="2249" r="1963" b="9709"/>
          <a:stretch>
            <a:fillRect/>
          </a:stretch>
        </p:blipFill>
        <p:spPr bwMode="auto">
          <a:xfrm>
            <a:off x="0" y="0"/>
            <a:ext cx="9154732" cy="5949280"/>
          </a:xfrm>
          <a:prstGeom prst="rect">
            <a:avLst/>
          </a:prstGeom>
          <a:noFill/>
        </p:spPr>
      </p:pic>
      <p:sp>
        <p:nvSpPr>
          <p:cNvPr id="3" name="TextBox 2"/>
          <p:cNvSpPr txBox="1"/>
          <p:nvPr/>
        </p:nvSpPr>
        <p:spPr>
          <a:xfrm>
            <a:off x="0" y="5157192"/>
            <a:ext cx="8964488" cy="830997"/>
          </a:xfrm>
          <a:prstGeom prst="rect">
            <a:avLst/>
          </a:prstGeom>
          <a:noFill/>
        </p:spPr>
        <p:txBody>
          <a:bodyPr wrap="square" rtlCol="0">
            <a:spAutoFit/>
          </a:bodyPr>
          <a:lstStyle/>
          <a:p>
            <a:r>
              <a:rPr lang="en-GB" sz="4800" b="1" i="1" dirty="0">
                <a:solidFill>
                  <a:schemeClr val="bg1"/>
                </a:solidFill>
              </a:rPr>
              <a:t>Thank you</a:t>
            </a:r>
            <a:r>
              <a:rPr lang="en-GB" sz="3600" b="1" i="1" dirty="0">
                <a:solidFill>
                  <a:schemeClr val="bg1"/>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bvicdc02.ogb.internal.oxfam.net\configs\jmclaverty\Desktop\Yemen\LocationYemen.PNG"/>
          <p:cNvPicPr>
            <a:picLocks noChangeAspect="1" noChangeArrowheads="1"/>
          </p:cNvPicPr>
          <p:nvPr/>
        </p:nvPicPr>
        <p:blipFill>
          <a:blip r:embed="rId3" cstate="print"/>
          <a:srcRect/>
          <a:stretch>
            <a:fillRect/>
          </a:stretch>
        </p:blipFill>
        <p:spPr bwMode="auto">
          <a:xfrm>
            <a:off x="0" y="0"/>
            <a:ext cx="9162256" cy="4581128"/>
          </a:xfrm>
          <a:prstGeom prst="rect">
            <a:avLst/>
          </a:prstGeom>
          <a:noFill/>
        </p:spPr>
      </p:pic>
      <p:sp>
        <p:nvSpPr>
          <p:cNvPr id="3" name="TextBox 2"/>
          <p:cNvSpPr txBox="1"/>
          <p:nvPr/>
        </p:nvSpPr>
        <p:spPr>
          <a:xfrm>
            <a:off x="0" y="4725144"/>
            <a:ext cx="6012160" cy="646331"/>
          </a:xfrm>
          <a:prstGeom prst="rect">
            <a:avLst/>
          </a:prstGeom>
          <a:noFill/>
        </p:spPr>
        <p:txBody>
          <a:bodyPr wrap="square" rtlCol="0">
            <a:spAutoFit/>
          </a:bodyPr>
          <a:lstStyle/>
          <a:p>
            <a:r>
              <a:rPr lang="en-GB" sz="3600" b="1" dirty="0"/>
              <a:t>The geography of Yemen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bvicdc02.ogb.internal.oxfam.net\configs\jmclaverty\Desktop\8919scr.jpg"/>
          <p:cNvPicPr>
            <a:picLocks noChangeAspect="1" noChangeArrowheads="1"/>
          </p:cNvPicPr>
          <p:nvPr/>
        </p:nvPicPr>
        <p:blipFill>
          <a:blip r:embed="rId3" cstate="print"/>
          <a:srcRect l="1963" t="3738" r="2768" b="2364"/>
          <a:stretch>
            <a:fillRect/>
          </a:stretch>
        </p:blipFill>
        <p:spPr bwMode="auto">
          <a:xfrm>
            <a:off x="-1" y="0"/>
            <a:ext cx="9144001" cy="6004558"/>
          </a:xfrm>
          <a:prstGeom prst="rect">
            <a:avLst/>
          </a:prstGeom>
          <a:noFill/>
        </p:spPr>
      </p:pic>
      <p:sp>
        <p:nvSpPr>
          <p:cNvPr id="3" name="TextBox 2"/>
          <p:cNvSpPr txBox="1"/>
          <p:nvPr/>
        </p:nvSpPr>
        <p:spPr>
          <a:xfrm>
            <a:off x="0" y="6093296"/>
            <a:ext cx="6012160" cy="646331"/>
          </a:xfrm>
          <a:prstGeom prst="rect">
            <a:avLst/>
          </a:prstGeom>
          <a:noFill/>
        </p:spPr>
        <p:txBody>
          <a:bodyPr wrap="square" rtlCol="0">
            <a:spAutoFit/>
          </a:bodyPr>
          <a:lstStyle/>
          <a:p>
            <a:r>
              <a:rPr lang="en-GB" sz="3600" b="1" dirty="0"/>
              <a:t>The history of Yemen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949280"/>
            <a:ext cx="6012160" cy="646331"/>
          </a:xfrm>
          <a:prstGeom prst="rect">
            <a:avLst/>
          </a:prstGeom>
          <a:noFill/>
        </p:spPr>
        <p:txBody>
          <a:bodyPr wrap="square" rtlCol="0">
            <a:spAutoFit/>
          </a:bodyPr>
          <a:lstStyle/>
          <a:p>
            <a:r>
              <a:rPr lang="en-GB" sz="3600" b="1" dirty="0"/>
              <a:t>The conflict – Sana’a</a:t>
            </a:r>
          </a:p>
        </p:txBody>
      </p:sp>
      <p:pic>
        <p:nvPicPr>
          <p:cNvPr id="4" name="Picture 3" descr="A building with a large rock&#10;&#10;Description automatically generated">
            <a:extLst>
              <a:ext uri="{FF2B5EF4-FFF2-40B4-BE49-F238E27FC236}">
                <a16:creationId xmlns:a16="http://schemas.microsoft.com/office/drawing/2014/main" id="{86DBE2DC-3E1B-43BA-804C-1FAF328710BB}"/>
              </a:ext>
            </a:extLst>
          </p:cNvPr>
          <p:cNvPicPr>
            <a:picLocks noChangeAspect="1"/>
          </p:cNvPicPr>
          <p:nvPr/>
        </p:nvPicPr>
        <p:blipFill rotWithShape="1">
          <a:blip r:embed="rId3">
            <a:extLst>
              <a:ext uri="{28A0092B-C50C-407E-A947-70E740481C1C}">
                <a14:useLocalDpi xmlns:a14="http://schemas.microsoft.com/office/drawing/2010/main" val="0"/>
              </a:ext>
            </a:extLst>
          </a:blip>
          <a:srcRect b="2635"/>
          <a:stretch/>
        </p:blipFill>
        <p:spPr>
          <a:xfrm>
            <a:off x="-52754" y="-17585"/>
            <a:ext cx="9196754" cy="59668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bvicdc02.ogb.internal.oxfam.net\configs\jmclaverty\Desktop\94418scr.jpg"/>
          <p:cNvPicPr>
            <a:picLocks noChangeAspect="1" noChangeArrowheads="1"/>
          </p:cNvPicPr>
          <p:nvPr/>
        </p:nvPicPr>
        <p:blipFill>
          <a:blip r:embed="rId3" cstate="print"/>
          <a:srcRect t="3150" b="11550"/>
          <a:stretch>
            <a:fillRect/>
          </a:stretch>
        </p:blipFill>
        <p:spPr bwMode="auto">
          <a:xfrm>
            <a:off x="0" y="0"/>
            <a:ext cx="9144000" cy="5849888"/>
          </a:xfrm>
          <a:prstGeom prst="rect">
            <a:avLst/>
          </a:prstGeom>
          <a:noFill/>
        </p:spPr>
      </p:pic>
      <p:sp>
        <p:nvSpPr>
          <p:cNvPr id="3" name="TextBox 2"/>
          <p:cNvSpPr txBox="1"/>
          <p:nvPr/>
        </p:nvSpPr>
        <p:spPr>
          <a:xfrm>
            <a:off x="0" y="5949280"/>
            <a:ext cx="6012160" cy="646331"/>
          </a:xfrm>
          <a:prstGeom prst="rect">
            <a:avLst/>
          </a:prstGeom>
          <a:noFill/>
        </p:spPr>
        <p:txBody>
          <a:bodyPr wrap="square" rtlCol="0">
            <a:spAutoFit/>
          </a:bodyPr>
          <a:lstStyle/>
          <a:p>
            <a:r>
              <a:rPr lang="en-GB" sz="3600" b="1" dirty="0"/>
              <a:t>The conflict - Aden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949280"/>
            <a:ext cx="6012160" cy="646331"/>
          </a:xfrm>
          <a:prstGeom prst="rect">
            <a:avLst/>
          </a:prstGeom>
          <a:noFill/>
        </p:spPr>
        <p:txBody>
          <a:bodyPr wrap="square" rtlCol="0">
            <a:spAutoFit/>
          </a:bodyPr>
          <a:lstStyle/>
          <a:p>
            <a:r>
              <a:rPr lang="en-GB" sz="3600" b="1" dirty="0"/>
              <a:t>The crisis – forced to flee</a:t>
            </a:r>
          </a:p>
        </p:txBody>
      </p:sp>
      <p:pic>
        <p:nvPicPr>
          <p:cNvPr id="4" name="Picture 3" descr="A picture containing sky, outdoor, ground, tent&#10;&#10;Description automatically generated">
            <a:extLst>
              <a:ext uri="{FF2B5EF4-FFF2-40B4-BE49-F238E27FC236}">
                <a16:creationId xmlns:a16="http://schemas.microsoft.com/office/drawing/2014/main" id="{F18A84CC-77DA-47A3-A14B-3B5074B86D1E}"/>
              </a:ext>
            </a:extLst>
          </p:cNvPr>
          <p:cNvPicPr>
            <a:picLocks noChangeAspect="1"/>
          </p:cNvPicPr>
          <p:nvPr/>
        </p:nvPicPr>
        <p:blipFill rotWithShape="1">
          <a:blip r:embed="rId3">
            <a:extLst>
              <a:ext uri="{28A0092B-C50C-407E-A947-70E740481C1C}">
                <a14:useLocalDpi xmlns:a14="http://schemas.microsoft.com/office/drawing/2010/main" val="0"/>
              </a:ext>
            </a:extLst>
          </a:blip>
          <a:srcRect t="4306"/>
          <a:stretch/>
        </p:blipFill>
        <p:spPr>
          <a:xfrm>
            <a:off x="0" y="-3825"/>
            <a:ext cx="9144100" cy="583090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bvicdc02.ogb.internal.oxfam.net\configs\jmclaverty\Desktop\91718scr.jpg"/>
          <p:cNvPicPr>
            <a:picLocks noChangeAspect="1" noChangeArrowheads="1"/>
          </p:cNvPicPr>
          <p:nvPr/>
        </p:nvPicPr>
        <p:blipFill>
          <a:blip r:embed="rId3" cstate="print"/>
          <a:srcRect t="3117"/>
          <a:stretch>
            <a:fillRect/>
          </a:stretch>
        </p:blipFill>
        <p:spPr bwMode="auto">
          <a:xfrm>
            <a:off x="0" y="0"/>
            <a:ext cx="9144000" cy="5862334"/>
          </a:xfrm>
          <a:prstGeom prst="rect">
            <a:avLst/>
          </a:prstGeom>
          <a:noFill/>
        </p:spPr>
      </p:pic>
      <p:sp>
        <p:nvSpPr>
          <p:cNvPr id="3" name="TextBox 2"/>
          <p:cNvSpPr txBox="1"/>
          <p:nvPr/>
        </p:nvSpPr>
        <p:spPr>
          <a:xfrm>
            <a:off x="0" y="6093296"/>
            <a:ext cx="6012160" cy="646331"/>
          </a:xfrm>
          <a:prstGeom prst="rect">
            <a:avLst/>
          </a:prstGeom>
          <a:noFill/>
        </p:spPr>
        <p:txBody>
          <a:bodyPr wrap="square" rtlCol="0">
            <a:spAutoFit/>
          </a:bodyPr>
          <a:lstStyle/>
          <a:p>
            <a:r>
              <a:rPr lang="en-GB" sz="3600" b="1" dirty="0"/>
              <a:t>The fuel crisis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3296"/>
            <a:ext cx="6012160" cy="646331"/>
          </a:xfrm>
          <a:prstGeom prst="rect">
            <a:avLst/>
          </a:prstGeom>
          <a:noFill/>
        </p:spPr>
        <p:txBody>
          <a:bodyPr wrap="square" rtlCol="0">
            <a:spAutoFit/>
          </a:bodyPr>
          <a:lstStyle/>
          <a:p>
            <a:r>
              <a:rPr lang="en-GB" sz="3600" b="1" dirty="0"/>
              <a:t>The water crisis</a:t>
            </a:r>
          </a:p>
        </p:txBody>
      </p:sp>
      <p:pic>
        <p:nvPicPr>
          <p:cNvPr id="4" name="Picture 3" descr="A picture containing ground, outdoor, sky, beach&#10;&#10;Description automatically generated">
            <a:extLst>
              <a:ext uri="{FF2B5EF4-FFF2-40B4-BE49-F238E27FC236}">
                <a16:creationId xmlns:a16="http://schemas.microsoft.com/office/drawing/2014/main" id="{187BB2B1-96BE-4BB2-9F1D-135F0AF43713}"/>
              </a:ext>
            </a:extLst>
          </p:cNvPr>
          <p:cNvPicPr>
            <a:picLocks noChangeAspect="1"/>
          </p:cNvPicPr>
          <p:nvPr/>
        </p:nvPicPr>
        <p:blipFill rotWithShape="1">
          <a:blip r:embed="rId3">
            <a:extLst>
              <a:ext uri="{28A0092B-C50C-407E-A947-70E740481C1C}">
                <a14:useLocalDpi xmlns:a14="http://schemas.microsoft.com/office/drawing/2010/main" val="0"/>
              </a:ext>
            </a:extLst>
          </a:blip>
          <a:srcRect t="4277"/>
          <a:stretch/>
        </p:blipFill>
        <p:spPr>
          <a:xfrm>
            <a:off x="0" y="0"/>
            <a:ext cx="9144000" cy="58325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bvicdc02.ogb.internal.oxfam.net\configs\jmclaverty\Desktop\97479scr.jpg"/>
          <p:cNvPicPr>
            <a:picLocks noChangeAspect="1" noChangeArrowheads="1"/>
          </p:cNvPicPr>
          <p:nvPr/>
        </p:nvPicPr>
        <p:blipFill>
          <a:blip r:embed="rId3" cstate="print"/>
          <a:srcRect b="2364"/>
          <a:stretch>
            <a:fillRect/>
          </a:stretch>
        </p:blipFill>
        <p:spPr bwMode="auto">
          <a:xfrm>
            <a:off x="-1" y="0"/>
            <a:ext cx="9144099" cy="5949280"/>
          </a:xfrm>
          <a:prstGeom prst="rect">
            <a:avLst/>
          </a:prstGeom>
          <a:noFill/>
        </p:spPr>
      </p:pic>
      <p:sp>
        <p:nvSpPr>
          <p:cNvPr id="3" name="TextBox 2"/>
          <p:cNvSpPr txBox="1"/>
          <p:nvPr/>
        </p:nvSpPr>
        <p:spPr>
          <a:xfrm>
            <a:off x="0" y="6093296"/>
            <a:ext cx="6012160" cy="646331"/>
          </a:xfrm>
          <a:prstGeom prst="rect">
            <a:avLst/>
          </a:prstGeom>
          <a:noFill/>
        </p:spPr>
        <p:txBody>
          <a:bodyPr wrap="square" rtlCol="0">
            <a:spAutoFit/>
          </a:bodyPr>
          <a:lstStyle/>
          <a:p>
            <a:r>
              <a:rPr lang="en-GB" sz="3600" b="1" dirty="0"/>
              <a:t>The trade crisis</a:t>
            </a:r>
          </a:p>
        </p:txBody>
      </p:sp>
    </p:spTree>
  </p:cSld>
  <p:clrMapOvr>
    <a:masterClrMapping/>
  </p:clrMapOvr>
</p:sld>
</file>

<file path=ppt/theme/theme1.xml><?xml version="1.0" encoding="utf-8"?>
<a:theme xmlns:a="http://schemas.openxmlformats.org/drawingml/2006/main" name="Default Design">
  <a:themeElements>
    <a:clrScheme name="Oxfam Global Identity">
      <a:dk1>
        <a:srgbClr val="000000"/>
      </a:dk1>
      <a:lt1>
        <a:srgbClr val="FFFFFF"/>
      </a:lt1>
      <a:dk2>
        <a:srgbClr val="61A534"/>
      </a:dk2>
      <a:lt2>
        <a:srgbClr val="0C884A"/>
      </a:lt2>
      <a:accent1>
        <a:srgbClr val="F16422"/>
      </a:accent1>
      <a:accent2>
        <a:srgbClr val="E70052"/>
      </a:accent2>
      <a:accent3>
        <a:srgbClr val="53297D"/>
      </a:accent3>
      <a:accent4>
        <a:srgbClr val="630235"/>
      </a:accent4>
      <a:accent5>
        <a:srgbClr val="5AC6E9"/>
      </a:accent5>
      <a:accent6>
        <a:srgbClr val="E43989"/>
      </a:accent6>
      <a:hlink>
        <a:srgbClr val="44841A"/>
      </a:hlink>
      <a:folHlink>
        <a:srgbClr val="F164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1A5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1049</TotalTime>
  <Words>2556</Words>
  <Application>Microsoft Office PowerPoint</Application>
  <PresentationFormat>On-screen Show (4:3)</PresentationFormat>
  <Paragraphs>130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Oxfam Global Headline Regular</vt:lpstr>
      <vt:lpstr>Default Design</vt:lpstr>
      <vt:lpstr>CRISIS IN YEMEN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dc:title>
  <dc:creator>Administrator</dc:creator>
  <cp:lastModifiedBy>John McLaverty</cp:lastModifiedBy>
  <cp:revision>100</cp:revision>
  <dcterms:created xsi:type="dcterms:W3CDTF">2012-06-04T14:40:36Z</dcterms:created>
  <dcterms:modified xsi:type="dcterms:W3CDTF">2022-04-04T14:25:53Z</dcterms:modified>
</cp:coreProperties>
</file>