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54" r:id="rId2"/>
    <p:sldId id="355" r:id="rId3"/>
    <p:sldId id="331" r:id="rId4"/>
    <p:sldId id="364" r:id="rId5"/>
    <p:sldId id="359" r:id="rId6"/>
    <p:sldId id="360" r:id="rId7"/>
    <p:sldId id="361" r:id="rId8"/>
    <p:sldId id="363" r:id="rId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initials="A" lastIdx="1" clrIdx="0"/>
  <p:cmAuthor id="1" name="user" initials="u" lastIdx="3" clrIdx="1"/>
  <p:cmAuthor id="2" name="Windows User" initials="WU"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A534"/>
    <a:srgbClr val="F1800F"/>
    <a:srgbClr val="5A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96ECA-4BB4-40E2-991F-D54D35A45AAB}" v="8" dt="2022-10-06T09:05:0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64207" autoAdjust="0"/>
  </p:normalViewPr>
  <p:slideViewPr>
    <p:cSldViewPr>
      <p:cViewPr varScale="1">
        <p:scale>
          <a:sx n="69" d="100"/>
          <a:sy n="69" d="100"/>
        </p:scale>
        <p:origin x="28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laverty" userId="352e8b62f5b209eb" providerId="LiveId" clId="{09196ECA-4BB4-40E2-991F-D54D35A45AAB}"/>
    <pc:docChg chg="custSel addSld delSld modSld">
      <pc:chgData name="John Mclaverty" userId="352e8b62f5b209eb" providerId="LiveId" clId="{09196ECA-4BB4-40E2-991F-D54D35A45AAB}" dt="2022-10-06T09:06:47.663" v="623" actId="20577"/>
      <pc:docMkLst>
        <pc:docMk/>
      </pc:docMkLst>
      <pc:sldChg chg="del">
        <pc:chgData name="John Mclaverty" userId="352e8b62f5b209eb" providerId="LiveId" clId="{09196ECA-4BB4-40E2-991F-D54D35A45AAB}" dt="2022-10-06T08:54:08.247" v="9" actId="2696"/>
        <pc:sldMkLst>
          <pc:docMk/>
          <pc:sldMk cId="3851282247" sldId="358"/>
        </pc:sldMkLst>
      </pc:sldChg>
      <pc:sldChg chg="addSp delSp modSp mod modNotesTx">
        <pc:chgData name="John Mclaverty" userId="352e8b62f5b209eb" providerId="LiveId" clId="{09196ECA-4BB4-40E2-991F-D54D35A45AAB}" dt="2022-10-06T09:06:47.663" v="623" actId="20577"/>
        <pc:sldMkLst>
          <pc:docMk/>
          <pc:sldMk cId="1213422865" sldId="360"/>
        </pc:sldMkLst>
        <pc:picChg chg="del">
          <ac:chgData name="John Mclaverty" userId="352e8b62f5b209eb" providerId="LiveId" clId="{09196ECA-4BB4-40E2-991F-D54D35A45AAB}" dt="2022-10-06T09:03:27.810" v="599" actId="478"/>
          <ac:picMkLst>
            <pc:docMk/>
            <pc:sldMk cId="1213422865" sldId="360"/>
            <ac:picMk id="3" creationId="{00000000-0000-0000-0000-000000000000}"/>
          </ac:picMkLst>
        </pc:picChg>
        <pc:picChg chg="add mod ord">
          <ac:chgData name="John Mclaverty" userId="352e8b62f5b209eb" providerId="LiveId" clId="{09196ECA-4BB4-40E2-991F-D54D35A45AAB}" dt="2022-10-06T09:06:07.696" v="610" actId="167"/>
          <ac:picMkLst>
            <pc:docMk/>
            <pc:sldMk cId="1213422865" sldId="360"/>
            <ac:picMk id="4" creationId="{54650297-FF2E-7EF5-08D4-5ECA5BB022F3}"/>
          </ac:picMkLst>
        </pc:picChg>
      </pc:sldChg>
      <pc:sldChg chg="addSp modSp new modNotesTx">
        <pc:chgData name="John Mclaverty" userId="352e8b62f5b209eb" providerId="LiveId" clId="{09196ECA-4BB4-40E2-991F-D54D35A45AAB}" dt="2022-10-06T08:53:37.635" v="8"/>
        <pc:sldMkLst>
          <pc:docMk/>
          <pc:sldMk cId="4261312468" sldId="364"/>
        </pc:sldMkLst>
        <pc:spChg chg="add mod">
          <ac:chgData name="John Mclaverty" userId="352e8b62f5b209eb" providerId="LiveId" clId="{09196ECA-4BB4-40E2-991F-D54D35A45AAB}" dt="2022-10-06T08:52:52.024" v="6"/>
          <ac:spMkLst>
            <pc:docMk/>
            <pc:sldMk cId="4261312468" sldId="364"/>
            <ac:spMk id="7" creationId="{7E593C50-46B3-539C-D39F-27E01DF23426}"/>
          </ac:spMkLst>
        </pc:spChg>
        <pc:spChg chg="add mod">
          <ac:chgData name="John Mclaverty" userId="352e8b62f5b209eb" providerId="LiveId" clId="{09196ECA-4BB4-40E2-991F-D54D35A45AAB}" dt="2022-10-06T08:53:05.918" v="7"/>
          <ac:spMkLst>
            <pc:docMk/>
            <pc:sldMk cId="4261312468" sldId="364"/>
            <ac:spMk id="8" creationId="{1A86B059-6A56-DCE5-8B97-478A40B35E45}"/>
          </ac:spMkLst>
        </pc:spChg>
        <pc:picChg chg="add mod">
          <ac:chgData name="John Mclaverty" userId="352e8b62f5b209eb" providerId="LiveId" clId="{09196ECA-4BB4-40E2-991F-D54D35A45AAB}" dt="2022-10-06T08:51:54.521" v="1"/>
          <ac:picMkLst>
            <pc:docMk/>
            <pc:sldMk cId="4261312468" sldId="364"/>
            <ac:picMk id="2" creationId="{1EC888FD-3D31-95C0-378F-95E893CD7E92}"/>
          </ac:picMkLst>
        </pc:picChg>
        <pc:picChg chg="add mod">
          <ac:chgData name="John Mclaverty" userId="352e8b62f5b209eb" providerId="LiveId" clId="{09196ECA-4BB4-40E2-991F-D54D35A45AAB}" dt="2022-10-06T08:52:03.766" v="2"/>
          <ac:picMkLst>
            <pc:docMk/>
            <pc:sldMk cId="4261312468" sldId="364"/>
            <ac:picMk id="3" creationId="{5FDD2CF6-0904-FB35-8C9D-62DE016CBEA2}"/>
          </ac:picMkLst>
        </pc:picChg>
        <pc:picChg chg="add mod">
          <ac:chgData name="John Mclaverty" userId="352e8b62f5b209eb" providerId="LiveId" clId="{09196ECA-4BB4-40E2-991F-D54D35A45AAB}" dt="2022-10-06T08:52:11.086" v="3"/>
          <ac:picMkLst>
            <pc:docMk/>
            <pc:sldMk cId="4261312468" sldId="364"/>
            <ac:picMk id="4" creationId="{3029C8FC-EEE1-DD6E-D546-ABCCAE69B997}"/>
          </ac:picMkLst>
        </pc:picChg>
        <pc:picChg chg="add mod">
          <ac:chgData name="John Mclaverty" userId="352e8b62f5b209eb" providerId="LiveId" clId="{09196ECA-4BB4-40E2-991F-D54D35A45AAB}" dt="2022-10-06T08:52:18.335" v="4"/>
          <ac:picMkLst>
            <pc:docMk/>
            <pc:sldMk cId="4261312468" sldId="364"/>
            <ac:picMk id="5" creationId="{9B1DFD06-2FF5-1E70-A4B4-06A0C4DE1014}"/>
          </ac:picMkLst>
        </pc:picChg>
        <pc:picChg chg="add mod">
          <ac:chgData name="John Mclaverty" userId="352e8b62f5b209eb" providerId="LiveId" clId="{09196ECA-4BB4-40E2-991F-D54D35A45AAB}" dt="2022-10-06T08:52:26" v="5"/>
          <ac:picMkLst>
            <pc:docMk/>
            <pc:sldMk cId="4261312468" sldId="364"/>
            <ac:picMk id="6" creationId="{E68F4C63-FB64-48D7-3323-AA0EC34592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ＭＳ Ｐゴシック" pitchFamily="34" charset="-128"/>
                <a:cs typeface="+mn-cs"/>
              </a:defRPr>
            </a:lvl1pPr>
          </a:lstStyle>
          <a:p>
            <a:pPr>
              <a:defRPr/>
            </a:pPr>
            <a:fld id="{492EA6E5-A2CE-4F81-AE4C-2D2516D0C579}" type="datetimeFigureOut">
              <a:rPr lang="en-GB"/>
              <a:pPr>
                <a:defRPr/>
              </a:pPr>
              <a:t>06/10/2022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ＭＳ Ｐゴシック" pitchFamily="34" charset="-128"/>
                <a:cs typeface="+mn-cs"/>
              </a:defRPr>
            </a:lvl1pPr>
          </a:lstStyle>
          <a:p>
            <a:pPr>
              <a:defRPr/>
            </a:pPr>
            <a:fld id="{EC6A7579-6003-4EE6-B59A-625709430EEC}" type="slidenum">
              <a:rPr lang="en-GB"/>
              <a:pPr>
                <a:defRPr/>
              </a:pPr>
              <a:t>‹#›</a:t>
            </a:fld>
            <a:endParaRPr lang="en-GB" dirty="0"/>
          </a:p>
        </p:txBody>
      </p:sp>
    </p:spTree>
    <p:extLst>
      <p:ext uri="{BB962C8B-B14F-4D97-AF65-F5344CB8AC3E}">
        <p14:creationId xmlns:p14="http://schemas.microsoft.com/office/powerpoint/2010/main" val="2537079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xfam.org/en/research/economy-works-wom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archive.ipu.org/wmn-e/world.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Arial" panose="020B0604020202020204" pitchFamily="34" charset="0"/>
                <a:ea typeface="+mn-ea"/>
                <a:cs typeface="Arial" panose="020B0604020202020204" pitchFamily="34" charset="0"/>
              </a:rPr>
              <a:t>This cross-curricular resource for 9-14 year olds uses the World Cup to engage learners critically with the question: </a:t>
            </a:r>
            <a:r>
              <a:rPr lang="en-GB" sz="1200" i="1" kern="1200" dirty="0">
                <a:solidFill>
                  <a:schemeClr val="tx1"/>
                </a:solidFill>
                <a:effectLst/>
                <a:latin typeface="Arial" panose="020B0604020202020204" pitchFamily="34" charset="0"/>
                <a:ea typeface="+mn-ea"/>
                <a:cs typeface="Arial" panose="020B0604020202020204" pitchFamily="34" charset="0"/>
              </a:rPr>
              <a:t>Is the world a fair place?</a:t>
            </a:r>
            <a:r>
              <a:rPr lang="en-GB" sz="1200" kern="1200" dirty="0">
                <a:solidFill>
                  <a:schemeClr val="tx1"/>
                </a:solidFill>
                <a:effectLst/>
                <a:latin typeface="Arial" panose="020B0604020202020204" pitchFamily="34" charset="0"/>
                <a:ea typeface="+mn-ea"/>
                <a:cs typeface="Arial" panose="020B0604020202020204" pitchFamily="34" charset="0"/>
              </a:rPr>
              <a:t> Through this engagement, they will think carefully about one key current global issue – inequality. Learners will compare statistics about the countries playing in the World Cup, including their FIFA rankings, average incomes, and levels of inequality. They will also explore gender inequality through the lens of football and think critically about why fewer women play football than men. Finally, learners will consider how fairness relates to rules, not just in making the game of football fair, but in our society in general.</a:t>
            </a:r>
          </a:p>
          <a:p>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36DF9B-B67D-49D5-AB46-F3242F38D9B8}" type="slidenum">
              <a:rPr lang="en-GB" altLang="en-US"/>
              <a:pPr/>
              <a:t>1</a:t>
            </a:fld>
            <a:endParaRPr lang="en-GB" altLang="en-US"/>
          </a:p>
        </p:txBody>
      </p:sp>
    </p:spTree>
    <p:extLst>
      <p:ext uri="{BB962C8B-B14F-4D97-AF65-F5344CB8AC3E}">
        <p14:creationId xmlns:p14="http://schemas.microsoft.com/office/powerpoint/2010/main" val="233387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Learners will use an “agreement line” to consider their perceptions and attitudes about gender and sport. They will then work collaboratively in groups to read and sort information to solve a “mystery” about why fewer women play football than men. This activity will support learners to have a structured discussion around this issue, covering both the barriers facing women in football and the potential ways of overcoming them. Finally, learners will discuss other examples of gender inequality in our wider society, before reflecting on what changes they would like to see with regards to this issue in the future.</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C32E70-433E-44C3-8472-A51FF4C4362E}" type="slidenum">
              <a:rPr lang="en-GB" altLang="en-US">
                <a:latin typeface="Arial" panose="020B0604020202020204" pitchFamily="34" charset="0"/>
              </a:rPr>
              <a:pPr>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254119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b="1" dirty="0">
                <a:latin typeface="Arial" panose="020B0604020202020204" pitchFamily="34" charset="0"/>
                <a:cs typeface="Arial" panose="020B0604020202020204" pitchFamily="34" charset="0"/>
              </a:rPr>
              <a:t>Photo credit: </a:t>
            </a:r>
            <a:r>
              <a:rPr lang="en-GB" altLang="en-US" dirty="0">
                <a:latin typeface="Arial" panose="020B0604020202020204" pitchFamily="34" charset="0"/>
                <a:cs typeface="Arial" panose="020B0604020202020204" pitchFamily="34" charset="0"/>
              </a:rPr>
              <a:t>Liz </a:t>
            </a:r>
            <a:r>
              <a:rPr lang="en-GB" altLang="en-US" dirty="0" err="1">
                <a:latin typeface="Arial" panose="020B0604020202020204" pitchFamily="34" charset="0"/>
                <a:cs typeface="Arial" panose="020B0604020202020204" pitchFamily="34" charset="0"/>
              </a:rPr>
              <a:t>Newbon</a:t>
            </a:r>
            <a:r>
              <a:rPr lang="en-GB" altLang="en-US" dirty="0">
                <a:latin typeface="Arial" panose="020B0604020202020204" pitchFamily="34" charset="0"/>
                <a:cs typeface="Arial" panose="020B0604020202020204" pitchFamily="34" charset="0"/>
              </a:rPr>
              <a:t>/Oxfam</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198962-9E46-4CB3-BA02-55EB1304F13F}" type="slidenum">
              <a:rPr lang="en-GB" altLang="en-US" smtClean="0">
                <a:ea typeface="ＭＳ Ｐゴシック"/>
                <a:cs typeface="ＭＳ Ｐゴシック"/>
              </a:rPr>
              <a:pPr/>
              <a:t>3</a:t>
            </a:fld>
            <a:endParaRPr lang="en-GB" altLang="en-US">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i="1" dirty="0">
                <a:latin typeface="Arial" panose="020B0604020202020204" pitchFamily="34" charset="0"/>
                <a:cs typeface="Arial" panose="020B0604020202020204" pitchFamily="34" charset="0"/>
              </a:rPr>
              <a:t>Clockwise from top left.</a:t>
            </a:r>
          </a:p>
          <a:p>
            <a:endParaRPr lang="en-GB" altLang="en-US" b="1"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water</a:t>
            </a:r>
          </a:p>
          <a:p>
            <a:r>
              <a:rPr lang="en-GB" altLang="en-US" b="1" dirty="0">
                <a:latin typeface="Arial" panose="020B0604020202020204" pitchFamily="34" charset="0"/>
                <a:cs typeface="Arial" panose="020B0604020202020204" pitchFamily="34" charset="0"/>
              </a:rPr>
              <a:t>Image info: </a:t>
            </a:r>
            <a:r>
              <a:rPr lang="en-GB" altLang="en-US" b="0" dirty="0">
                <a:latin typeface="Arial" panose="020B0604020202020204" pitchFamily="34" charset="0"/>
                <a:cs typeface="Arial" panose="020B0604020202020204" pitchFamily="34" charset="0"/>
              </a:rPr>
              <a:t>Ghana</a:t>
            </a:r>
            <a:r>
              <a:rPr lang="en-GB" altLang="en-US" b="1" dirty="0">
                <a:latin typeface="Arial" panose="020B0604020202020204" pitchFamily="34" charset="0"/>
                <a:cs typeface="Arial" panose="020B0604020202020204" pitchFamily="34" charset="0"/>
              </a:rPr>
              <a:t>. </a:t>
            </a:r>
            <a:r>
              <a:rPr lang="en-GB" dirty="0"/>
              <a:t>Women fetch water at the </a:t>
            </a:r>
            <a:r>
              <a:rPr lang="en-GB" dirty="0" err="1"/>
              <a:t>Kpatua</a:t>
            </a:r>
            <a:r>
              <a:rPr lang="en-GB" dirty="0"/>
              <a:t> solar powered borehole during sunset.</a:t>
            </a:r>
            <a:endParaRPr lang="en-GB" altLang="en-US" b="1"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Nana Kofi Acquah/Oxfam</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housing</a:t>
            </a:r>
          </a:p>
          <a:p>
            <a:r>
              <a:rPr lang="en-GB" altLang="en-US" b="1" dirty="0">
                <a:latin typeface="Arial" panose="020B0604020202020204" pitchFamily="34" charset="0"/>
                <a:cs typeface="Arial" panose="020B0604020202020204" pitchFamily="34" charset="0"/>
              </a:rPr>
              <a:t>Image info: </a:t>
            </a:r>
            <a:r>
              <a:rPr lang="en-GB" sz="1800" dirty="0">
                <a:effectLst/>
              </a:rPr>
              <a:t>A slum next to </a:t>
            </a:r>
            <a:r>
              <a:rPr lang="en-GB" sz="1800" dirty="0" err="1">
                <a:effectLst/>
              </a:rPr>
              <a:t>highrise</a:t>
            </a:r>
            <a:r>
              <a:rPr lang="en-GB" sz="1800" dirty="0">
                <a:effectLst/>
              </a:rPr>
              <a:t> residences for the upper middle class in the Chandivali area, in the western suburbs of Mumbai, India, which illustrates a common contrasting lifestyle in the city</a:t>
            </a: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Atul Loke, </a:t>
            </a:r>
            <a:r>
              <a:rPr lang="en-GB" dirty="0" err="1"/>
              <a:t>Panos</a:t>
            </a:r>
            <a:r>
              <a:rPr lang="en-GB" dirty="0"/>
              <a:t>/Oxfam</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health</a:t>
            </a:r>
          </a:p>
          <a:p>
            <a:r>
              <a:rPr lang="en-GB" altLang="en-US" b="1" dirty="0">
                <a:latin typeface="Arial" panose="020B0604020202020204" pitchFamily="34" charset="0"/>
                <a:cs typeface="Arial" panose="020B0604020202020204" pitchFamily="34" charset="0"/>
              </a:rPr>
              <a:t>Image info:</a:t>
            </a:r>
            <a:r>
              <a:rPr lang="en-GB" altLang="en-US" b="0" dirty="0">
                <a:latin typeface="Arial" panose="020B0604020202020204" pitchFamily="34" charset="0"/>
                <a:cs typeface="Arial" panose="020B0604020202020204" pitchFamily="34" charset="0"/>
              </a:rPr>
              <a:t> India</a:t>
            </a:r>
            <a:r>
              <a:rPr lang="en-GB" altLang="en-US" b="1" dirty="0">
                <a:latin typeface="Arial" panose="020B0604020202020204" pitchFamily="34" charset="0"/>
                <a:cs typeface="Arial" panose="020B0604020202020204" pitchFamily="34" charset="0"/>
              </a:rPr>
              <a:t>. </a:t>
            </a:r>
            <a:r>
              <a:rPr lang="en-GB" sz="1800" dirty="0" err="1">
                <a:effectLst/>
              </a:rPr>
              <a:t>Sumanchala</a:t>
            </a:r>
            <a:r>
              <a:rPr lang="en-GB" sz="1800" dirty="0">
                <a:effectLst/>
              </a:rPr>
              <a:t>, an Auxiliary Nurse and Midwife (ANM) at work in </a:t>
            </a:r>
            <a:r>
              <a:rPr lang="en-GB" sz="1800" dirty="0" err="1">
                <a:effectLst/>
              </a:rPr>
              <a:t>Phulwarishariff</a:t>
            </a:r>
            <a:r>
              <a:rPr lang="en-GB" sz="1800" dirty="0">
                <a:effectLst/>
              </a:rPr>
              <a:t> primary health clinic in Patna, Bihar state.</a:t>
            </a:r>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Atul Loke, </a:t>
            </a:r>
            <a:r>
              <a:rPr lang="en-GB" dirty="0" err="1"/>
              <a:t>Panos</a:t>
            </a:r>
            <a:r>
              <a:rPr lang="en-GB" dirty="0"/>
              <a:t>/Oxfam</a:t>
            </a:r>
            <a:endParaRPr lang="en-GB"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education</a:t>
            </a:r>
          </a:p>
          <a:p>
            <a:r>
              <a:rPr lang="en-GB" altLang="en-US" b="1" dirty="0">
                <a:latin typeface="Arial" panose="020B0604020202020204" pitchFamily="34" charset="0"/>
                <a:cs typeface="Arial" panose="020B0604020202020204" pitchFamily="34" charset="0"/>
              </a:rPr>
              <a:t>Image info: </a:t>
            </a:r>
            <a:r>
              <a:rPr lang="en-GB" dirty="0"/>
              <a:t>Graduate students Winnie, Viola and Lucia in front of their school in Juba, South Sudan. With Oxfam’s support, they have been able to return to school after the lockdown.</a:t>
            </a:r>
            <a:endParaRPr lang="en-GB"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Mustafa Osman/Oxfam</a:t>
            </a:r>
            <a:endParaRPr lang="en-GB"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Access to work and food</a:t>
            </a:r>
          </a:p>
          <a:p>
            <a:r>
              <a:rPr lang="en-GB" altLang="en-US" b="1" dirty="0">
                <a:latin typeface="Arial" panose="020B0604020202020204" pitchFamily="34" charset="0"/>
                <a:cs typeface="Arial" panose="020B0604020202020204" pitchFamily="34" charset="0"/>
              </a:rPr>
              <a:t>Image info: </a:t>
            </a:r>
            <a:r>
              <a:rPr lang="en-GB" altLang="en-US" b="0" dirty="0">
                <a:latin typeface="Arial" panose="020B0604020202020204" pitchFamily="34" charset="0"/>
                <a:cs typeface="Arial" panose="020B0604020202020204" pitchFamily="34" charset="0"/>
              </a:rPr>
              <a:t>Guatemala. </a:t>
            </a:r>
            <a:r>
              <a:rPr lang="en-GB" dirty="0"/>
              <a:t>Brenda Guanche, 30, in the garden she shares with her sister in </a:t>
            </a:r>
            <a:r>
              <a:rPr lang="en-GB" dirty="0" err="1"/>
              <a:t>Chixim</a:t>
            </a:r>
            <a:r>
              <a:rPr lang="en-GB" dirty="0"/>
              <a:t> Hamlet. Her crops include onion, coriander, radishes, chard, and the aromatic herb epazote.</a:t>
            </a:r>
            <a:endParaRPr lang="en-GB"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Photo credit: </a:t>
            </a:r>
            <a:r>
              <a:rPr lang="en-GB" dirty="0"/>
              <a:t>James Rodriguez/Oxfam</a:t>
            </a:r>
            <a:endParaRPr lang="en-GB" alt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EC6A7579-6003-4EE6-B59A-625709430EEC}" type="slidenum">
              <a:rPr lang="en-GB" smtClean="0"/>
              <a:pPr>
                <a:defRPr/>
              </a:pPr>
              <a:t>4</a:t>
            </a:fld>
            <a:endParaRPr lang="en-GB" dirty="0"/>
          </a:p>
        </p:txBody>
      </p:sp>
    </p:spTree>
    <p:extLst>
      <p:ext uri="{BB962C8B-B14F-4D97-AF65-F5344CB8AC3E}">
        <p14:creationId xmlns:p14="http://schemas.microsoft.com/office/powerpoint/2010/main" val="427658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5</a:t>
            </a:fld>
            <a:endParaRPr lang="en-GB" dirty="0"/>
          </a:p>
        </p:txBody>
      </p:sp>
    </p:spTree>
    <p:extLst>
      <p:ext uri="{BB962C8B-B14F-4D97-AF65-F5344CB8AC3E}">
        <p14:creationId xmlns:p14="http://schemas.microsoft.com/office/powerpoint/2010/main" val="276524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Image info: </a:t>
            </a:r>
            <a:r>
              <a:rPr lang="en-GB" b="0" dirty="0">
                <a:latin typeface="Arial" panose="020B0604020202020204" pitchFamily="34" charset="0"/>
                <a:cs typeface="Arial" panose="020B0604020202020204" pitchFamily="34" charset="0"/>
              </a:rPr>
              <a:t>Colombia: </a:t>
            </a:r>
            <a:r>
              <a:rPr lang="en-GB" dirty="0"/>
              <a:t>Monica, Janet and </a:t>
            </a:r>
            <a:r>
              <a:rPr lang="en-GB" dirty="0" err="1"/>
              <a:t>Norka</a:t>
            </a:r>
            <a:r>
              <a:rPr lang="en-GB" dirty="0"/>
              <a:t> are members of the organization </a:t>
            </a:r>
            <a:r>
              <a:rPr lang="en-GB" dirty="0" err="1"/>
              <a:t>Fuerza</a:t>
            </a:r>
            <a:r>
              <a:rPr lang="en-GB" dirty="0"/>
              <a:t> de </a:t>
            </a:r>
            <a:r>
              <a:rPr lang="en-GB" dirty="0" err="1"/>
              <a:t>Mujeres</a:t>
            </a:r>
            <a:r>
              <a:rPr lang="en-GB" dirty="0"/>
              <a:t> Wayuu, defenders of human, territorial and environmental rights (translation </a:t>
            </a:r>
            <a:r>
              <a:rPr lang="en-GB"/>
              <a:t>from Spanish)</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Photo</a:t>
            </a:r>
            <a:r>
              <a:rPr lang="en-GB" b="1" baseline="0" dirty="0">
                <a:latin typeface="Arial" panose="020B0604020202020204" pitchFamily="34" charset="0"/>
                <a:cs typeface="Arial" panose="020B0604020202020204" pitchFamily="34" charset="0"/>
              </a:rPr>
              <a:t> credit: </a:t>
            </a:r>
            <a:r>
              <a:rPr lang="en-GB" dirty="0"/>
              <a:t>Pablo Tosco/Oxfam </a:t>
            </a:r>
            <a:r>
              <a:rPr lang="en-GB" dirty="0" err="1"/>
              <a:t>Intermón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6</a:t>
            </a:fld>
            <a:endParaRPr lang="en-GB" dirty="0"/>
          </a:p>
        </p:txBody>
      </p:sp>
    </p:spTree>
    <p:extLst>
      <p:ext uri="{BB962C8B-B14F-4D97-AF65-F5344CB8AC3E}">
        <p14:creationId xmlns:p14="http://schemas.microsoft.com/office/powerpoint/2010/main" val="114159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 Rhodes, A </a:t>
            </a:r>
            <a:r>
              <a:rPr lang="en-GB" dirty="0" err="1">
                <a:latin typeface="Arial" panose="020B0604020202020204" pitchFamily="34" charset="0"/>
                <a:cs typeface="Arial" panose="020B0604020202020204" pitchFamily="34" charset="0"/>
              </a:rPr>
              <a:t>Parvez</a:t>
            </a:r>
            <a:r>
              <a:rPr lang="en-GB" dirty="0">
                <a:latin typeface="Arial" panose="020B0604020202020204" pitchFamily="34" charset="0"/>
                <a:cs typeface="Arial" panose="020B0604020202020204" pitchFamily="34" charset="0"/>
              </a:rPr>
              <a:t> and R Harvey (2017). An economy that works for women. Oxfam. </a:t>
            </a:r>
          </a:p>
          <a:p>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www.oxfam.org/en/research/economy-works-women</a:t>
            </a:r>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archive.ipu.org/</a:t>
            </a:r>
            <a:r>
              <a:rPr lang="en-GB" sz="1200" u="sng" kern="1200" dirty="0" err="1">
                <a:solidFill>
                  <a:schemeClr val="tx1"/>
                </a:solidFill>
                <a:effectLst/>
                <a:latin typeface="Arial" panose="020B0604020202020204" pitchFamily="34" charset="0"/>
                <a:ea typeface="+mn-ea"/>
                <a:cs typeface="Arial" panose="020B0604020202020204" pitchFamily="34" charset="0"/>
                <a:hlinkClick r:id="rId4"/>
              </a:rPr>
              <a:t>wmn</a:t>
            </a:r>
            <a:r>
              <a:rPr lang="en-GB" sz="1200" u="sng" kern="1200" dirty="0">
                <a:solidFill>
                  <a:schemeClr val="tx1"/>
                </a:solidFill>
                <a:effectLst/>
                <a:latin typeface="Arial" panose="020B0604020202020204" pitchFamily="34" charset="0"/>
                <a:ea typeface="+mn-ea"/>
                <a:cs typeface="Arial" panose="020B0604020202020204" pitchFamily="34" charset="0"/>
                <a:hlinkClick r:id="rId4"/>
              </a:rPr>
              <a:t>-e/world.htm</a:t>
            </a:r>
            <a:r>
              <a:rPr lang="en-GB" sz="1200" kern="1200" dirty="0">
                <a:solidFill>
                  <a:schemeClr val="tx1"/>
                </a:solidFill>
                <a:effectLst/>
                <a:latin typeface="Arial" panose="020B0604020202020204" pitchFamily="34" charset="0"/>
                <a:ea typeface="+mn-ea"/>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7</a:t>
            </a:fld>
            <a:endParaRPr lang="en-GB" dirty="0"/>
          </a:p>
        </p:txBody>
      </p:sp>
    </p:spTree>
    <p:extLst>
      <p:ext uri="{BB962C8B-B14F-4D97-AF65-F5344CB8AC3E}">
        <p14:creationId xmlns:p14="http://schemas.microsoft.com/office/powerpoint/2010/main" val="295584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8</a:t>
            </a:fld>
            <a:endParaRPr lang="en-GB" dirty="0"/>
          </a:p>
        </p:txBody>
      </p:sp>
    </p:spTree>
    <p:extLst>
      <p:ext uri="{BB962C8B-B14F-4D97-AF65-F5344CB8AC3E}">
        <p14:creationId xmlns:p14="http://schemas.microsoft.com/office/powerpoint/2010/main" val="1052584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8450" y="5502275"/>
            <a:ext cx="9191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288" y="2852738"/>
            <a:ext cx="8466137" cy="1655762"/>
          </a:xfrm>
        </p:spPr>
        <p:txBody>
          <a:bodyPr lIns="0" tIns="0" rIns="0" bIns="0" anchor="t"/>
          <a:lstStyle>
            <a:lvl1pPr>
              <a:defRPr sz="6000" b="1">
                <a:solidFill>
                  <a:schemeClr val="bg1"/>
                </a:solidFill>
                <a:latin typeface="Oxfam Global Headline Regular"/>
                <a:cs typeface="Oxfam Global Headline Regular"/>
              </a:defRPr>
            </a:lvl1pPr>
          </a:lstStyle>
          <a:p>
            <a:pPr lvl="0"/>
            <a:r>
              <a:rPr lang="en-US" noProof="0"/>
              <a:t>Click to edit Master title style</a:t>
            </a:r>
            <a:endParaRPr lang="en-GB" noProof="0" dirty="0"/>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55797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7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592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725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5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311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200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371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9302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70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807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446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7" descr="Black logo_0602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04200" y="6005513"/>
            <a:ext cx="6000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5"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1246188"/>
            <a:ext cx="8713788" cy="3983037"/>
          </a:xfrm>
          <a:prstGeom prst="rect">
            <a:avLst/>
          </a:prstGeom>
          <a:noFill/>
          <a:ln>
            <a:noFill/>
          </a:ln>
          <a:effectLst/>
        </p:spPr>
        <p:txBody>
          <a:bodyPr lIns="90000" tIns="46800" rIns="90000" bIns="46800" anchor="ctr"/>
          <a:lstStyle/>
          <a:p>
            <a:pPr eaLnBrk="1" hangingPunct="1">
              <a:defRPr/>
            </a:pPr>
            <a:endParaRPr lang="en-US" sz="6200" b="1" kern="0" dirty="0">
              <a:solidFill>
                <a:schemeClr val="bg1"/>
              </a:solidFill>
              <a:ea typeface="ＭＳ Ｐゴシック" charset="0"/>
              <a:cs typeface="Arial" pitchFamily="34" charset="0"/>
            </a:endParaRPr>
          </a:p>
          <a:p>
            <a:pPr eaLnBrk="1" hangingPunct="1">
              <a:defRPr/>
            </a:pPr>
            <a:r>
              <a:rPr lang="en-US" sz="6200" b="1" kern="0" dirty="0">
                <a:solidFill>
                  <a:schemeClr val="bg1"/>
                </a:solidFill>
                <a:ea typeface="ＭＳ Ｐゴシック" charset="0"/>
                <a:cs typeface="Arial" pitchFamily="34" charset="0"/>
              </a:rPr>
              <a:t>The World Cup: </a:t>
            </a:r>
          </a:p>
          <a:p>
            <a:pPr eaLnBrk="1" hangingPunct="1">
              <a:defRPr/>
            </a:pPr>
            <a:r>
              <a:rPr lang="en-US" sz="6200" b="1" kern="0" dirty="0">
                <a:solidFill>
                  <a:schemeClr val="bg1"/>
                </a:solidFill>
                <a:ea typeface="ＭＳ Ｐゴシック" charset="0"/>
                <a:cs typeface="Arial" pitchFamily="34" charset="0"/>
              </a:rPr>
              <a:t>A fair game?</a:t>
            </a:r>
          </a:p>
          <a:p>
            <a:pPr eaLnBrk="1" hangingPunct="1">
              <a:defRPr/>
            </a:pPr>
            <a:endParaRPr lang="en-US" sz="6200" b="1" kern="0" dirty="0">
              <a:solidFill>
                <a:schemeClr val="bg1"/>
              </a:solidFill>
              <a:ea typeface="ＭＳ Ｐゴシック" charset="0"/>
              <a:cs typeface="Arial" pitchFamily="34" charset="0"/>
            </a:endParaRPr>
          </a:p>
          <a:p>
            <a:pPr eaLnBrk="1" hangingPunct="1">
              <a:defRPr/>
            </a:pPr>
            <a:r>
              <a:rPr lang="en-US" sz="3600" b="1" kern="0" dirty="0">
                <a:solidFill>
                  <a:schemeClr val="bg1"/>
                </a:solidFill>
                <a:ea typeface="ＭＳ Ｐゴシック" charset="0"/>
                <a:cs typeface="Arial" pitchFamily="34" charset="0"/>
              </a:rPr>
              <a:t>Us</a:t>
            </a:r>
            <a:r>
              <a:rPr lang="en-US" sz="3600" b="1" strike="sngStrike" kern="0" dirty="0">
                <a:solidFill>
                  <a:schemeClr val="bg1"/>
                </a:solidFill>
                <a:ea typeface="ＭＳ Ｐゴシック" charset="0"/>
                <a:cs typeface="Arial" pitchFamily="34" charset="0"/>
              </a:rPr>
              <a:t>e</a:t>
            </a:r>
            <a:r>
              <a:rPr lang="en-US" sz="3600" b="1" kern="0" dirty="0">
                <a:solidFill>
                  <a:schemeClr val="bg1"/>
                </a:solidFill>
                <a:ea typeface="ＭＳ Ｐゴシック" charset="0"/>
                <a:cs typeface="Arial" pitchFamily="34" charset="0"/>
              </a:rPr>
              <a:t> the World Cup to explore inequality</a:t>
            </a:r>
          </a:p>
          <a:p>
            <a:pPr eaLnBrk="1" hangingPunct="1">
              <a:defRPr/>
            </a:pPr>
            <a:endParaRPr lang="en-US" sz="3600" b="1" kern="0" dirty="0">
              <a:solidFill>
                <a:schemeClr val="bg1"/>
              </a:solidFill>
              <a:ea typeface="ＭＳ Ｐゴシック" charset="0"/>
              <a:cs typeface="Arial" pitchFamily="34" charset="0"/>
            </a:endParaRPr>
          </a:p>
        </p:txBody>
      </p:sp>
    </p:spTree>
    <p:extLst>
      <p:ext uri="{BB962C8B-B14F-4D97-AF65-F5344CB8AC3E}">
        <p14:creationId xmlns:p14="http://schemas.microsoft.com/office/powerpoint/2010/main" val="333474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525463"/>
            <a:ext cx="8713788" cy="3983037"/>
          </a:xfrm>
          <a:prstGeom prst="rect">
            <a:avLst/>
          </a:prstGeom>
          <a:noFill/>
          <a:ln>
            <a:noFill/>
          </a:ln>
          <a:effectLst/>
        </p:spPr>
        <p:txBody>
          <a:bodyPr lIns="90000" tIns="46800" rIns="90000" bIns="46800" anchor="ctr"/>
          <a:lstStyle/>
          <a:p>
            <a:pPr eaLnBrk="1" hangingPunct="1">
              <a:defRPr/>
            </a:pPr>
            <a:r>
              <a:rPr lang="en-US" sz="5400" b="1" kern="0" dirty="0">
                <a:solidFill>
                  <a:schemeClr val="bg1"/>
                </a:solidFill>
                <a:ea typeface="ＭＳ Ｐゴシック" charset="0"/>
                <a:cs typeface="Arial" pitchFamily="34" charset="0"/>
              </a:rPr>
              <a:t>English session</a:t>
            </a:r>
          </a:p>
          <a:p>
            <a:pPr eaLnBrk="1" hangingPunct="1">
              <a:defRPr/>
            </a:pPr>
            <a:br>
              <a:rPr lang="en-US" sz="6000" b="1" kern="0" dirty="0">
                <a:solidFill>
                  <a:srgbClr val="005DAB"/>
                </a:solidFill>
                <a:ea typeface="ＭＳ Ｐゴシック" charset="0"/>
                <a:cs typeface="Arial" pitchFamily="34" charset="0"/>
              </a:rPr>
            </a:br>
            <a:r>
              <a:rPr lang="en-US" sz="4400" b="1" kern="0" dirty="0">
                <a:solidFill>
                  <a:schemeClr val="bg1"/>
                </a:solidFill>
                <a:ea typeface="ＭＳ Ｐゴシック" charset="0"/>
                <a:cs typeface="Arial" pitchFamily="34" charset="0"/>
              </a:rPr>
              <a:t>Why do fewer women than men play football?</a:t>
            </a:r>
          </a:p>
        </p:txBody>
      </p:sp>
    </p:spTree>
    <p:extLst>
      <p:ext uri="{BB962C8B-B14F-4D97-AF65-F5344CB8AC3E}">
        <p14:creationId xmlns:p14="http://schemas.microsoft.com/office/powerpoint/2010/main" val="204162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50825" y="332656"/>
            <a:ext cx="8642350" cy="719138"/>
          </a:xfrm>
        </p:spPr>
        <p:txBody>
          <a:bodyPr/>
          <a:lstStyle/>
          <a:p>
            <a:pPr algn="ctr"/>
            <a:r>
              <a:rPr lang="en-GB" altLang="en-US" sz="4000" dirty="0">
                <a:ea typeface="ＭＳ Ｐゴシック"/>
                <a:cs typeface="ＭＳ Ｐゴシック"/>
              </a:rPr>
              <a:t>What is inequality?</a:t>
            </a:r>
            <a:endParaRPr lang="en-GB" altLang="en-US" sz="4400" dirty="0">
              <a:ea typeface="ＭＳ Ｐゴシック"/>
              <a:cs typeface="ＭＳ Ｐゴシック"/>
            </a:endParaRPr>
          </a:p>
        </p:txBody>
      </p:sp>
      <p:sp>
        <p:nvSpPr>
          <p:cNvPr id="5" name="Title 1"/>
          <p:cNvSpPr txBox="1">
            <a:spLocks/>
          </p:cNvSpPr>
          <p:nvPr/>
        </p:nvSpPr>
        <p:spPr bwMode="auto">
          <a:xfrm>
            <a:off x="323850" y="2636838"/>
            <a:ext cx="8229600" cy="719137"/>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3200" b="0" kern="0" dirty="0">
                <a:solidFill>
                  <a:schemeClr val="tx1"/>
                </a:solidFill>
                <a:latin typeface="+mn-lt"/>
              </a:rPr>
              <a:t>We can think of inequality as the difference between the things some groups of people have compared to other people.</a:t>
            </a:r>
          </a:p>
          <a:p>
            <a:pPr>
              <a:defRPr/>
            </a:pPr>
            <a:r>
              <a:rPr lang="en-GB" sz="3200" b="0" kern="0" dirty="0">
                <a:solidFill>
                  <a:schemeClr val="tx1"/>
                </a:solidFill>
                <a:latin typeface="+mn-lt"/>
              </a:rPr>
              <a:t>It is a bit like looking at how a big a slice of cake one person has compared to another.</a:t>
            </a:r>
            <a:r>
              <a:rPr lang="en-GB" sz="3600" b="0" kern="0" dirty="0">
                <a:solidFill>
                  <a:schemeClr val="tx1"/>
                </a:solidFill>
                <a:latin typeface="+mn-lt"/>
              </a:rPr>
              <a:t> </a:t>
            </a:r>
          </a:p>
          <a:p>
            <a:pPr>
              <a:defRPr/>
            </a:pPr>
            <a:endParaRPr lang="en-GB" sz="3600" b="0" kern="0" dirty="0">
              <a:solidFill>
                <a:schemeClr val="tx1"/>
              </a:solidFill>
              <a:latin typeface="+mn-lt"/>
            </a:endParaRPr>
          </a:p>
          <a:p>
            <a:pPr>
              <a:defRPr/>
            </a:pPr>
            <a:endParaRPr lang="en-GB" sz="3600" b="0" kern="0" dirty="0">
              <a:solidFill>
                <a:schemeClr val="tx1"/>
              </a:solidFill>
              <a:latin typeface="+mn-lt"/>
            </a:endParaRPr>
          </a:p>
        </p:txBody>
      </p:sp>
      <p:pic>
        <p:nvPicPr>
          <p:cNvPr id="35844" name="Picture 1"/>
          <p:cNvPicPr>
            <a:picLocks noChangeAspect="1"/>
          </p:cNvPicPr>
          <p:nvPr/>
        </p:nvPicPr>
        <p:blipFill>
          <a:blip r:embed="rId3" cstate="screen"/>
          <a:srcRect/>
          <a:stretch>
            <a:fillRect/>
          </a:stretch>
        </p:blipFill>
        <p:spPr bwMode="auto">
          <a:xfrm>
            <a:off x="2843213" y="4138613"/>
            <a:ext cx="3152775" cy="2470150"/>
          </a:xfrm>
          <a:prstGeom prst="rect">
            <a:avLst/>
          </a:prstGeom>
          <a:noFill/>
          <a:ln w="9525">
            <a:noFill/>
            <a:miter lim="800000"/>
            <a:headEnd/>
            <a:tailEnd/>
          </a:ln>
        </p:spPr>
      </p:pic>
    </p:spTree>
    <p:extLst>
      <p:ext uri="{BB962C8B-B14F-4D97-AF65-F5344CB8AC3E}">
        <p14:creationId xmlns:p14="http://schemas.microsoft.com/office/powerpoint/2010/main" val="289410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ky, outdoor, sunset, distance&#10;&#10;Description automatically generated">
            <a:extLst>
              <a:ext uri="{FF2B5EF4-FFF2-40B4-BE49-F238E27FC236}">
                <a16:creationId xmlns:a16="http://schemas.microsoft.com/office/drawing/2014/main" id="{1EC888FD-3D31-95C0-378F-95E893CD7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67" y="3075594"/>
            <a:ext cx="2158208" cy="1440006"/>
          </a:xfrm>
          <a:prstGeom prst="rect">
            <a:avLst/>
          </a:prstGeom>
        </p:spPr>
      </p:pic>
      <p:pic>
        <p:nvPicPr>
          <p:cNvPr id="3" name="Picture 2" descr="A picture containing sky, outdoor, building, city&#10;&#10;Description automatically generated">
            <a:extLst>
              <a:ext uri="{FF2B5EF4-FFF2-40B4-BE49-F238E27FC236}">
                <a16:creationId xmlns:a16="http://schemas.microsoft.com/office/drawing/2014/main" id="{5FDD2CF6-0904-FB35-8C9D-62DE016CB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896" y="3064179"/>
            <a:ext cx="2158207" cy="1440005"/>
          </a:xfrm>
          <a:prstGeom prst="rect">
            <a:avLst/>
          </a:prstGeom>
        </p:spPr>
      </p:pic>
      <p:pic>
        <p:nvPicPr>
          <p:cNvPr id="4" name="Picture 3" descr="A picture containing indoor, person&#10;&#10;Description automatically generated">
            <a:extLst>
              <a:ext uri="{FF2B5EF4-FFF2-40B4-BE49-F238E27FC236}">
                <a16:creationId xmlns:a16="http://schemas.microsoft.com/office/drawing/2014/main" id="{3029C8FC-EEE1-DD6E-D546-ABCCAE69B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220" y="3064179"/>
            <a:ext cx="2177132" cy="1451421"/>
          </a:xfrm>
          <a:prstGeom prst="rect">
            <a:avLst/>
          </a:prstGeom>
        </p:spPr>
      </p:pic>
      <p:pic>
        <p:nvPicPr>
          <p:cNvPr id="5" name="Picture 4" descr="A picture containing outdoor, grass, outdoor object, vegetable&#10;&#10;Description automatically generated">
            <a:extLst>
              <a:ext uri="{FF2B5EF4-FFF2-40B4-BE49-F238E27FC236}">
                <a16:creationId xmlns:a16="http://schemas.microsoft.com/office/drawing/2014/main" id="{9B1DFD06-2FF5-1E70-A4B4-06A0C4DE10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720" y="4652820"/>
            <a:ext cx="2166758" cy="1445710"/>
          </a:xfrm>
          <a:prstGeom prst="rect">
            <a:avLst/>
          </a:prstGeom>
        </p:spPr>
      </p:pic>
      <p:pic>
        <p:nvPicPr>
          <p:cNvPr id="6" name="Picture 5" descr="A group of people wearing masks&#10;&#10;Description automatically generated with medium confidence">
            <a:extLst>
              <a:ext uri="{FF2B5EF4-FFF2-40B4-BE49-F238E27FC236}">
                <a16:creationId xmlns:a16="http://schemas.microsoft.com/office/drawing/2014/main" id="{E68F4C63-FB64-48D7-3323-AA0EC34592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4524" y="4621785"/>
            <a:ext cx="2233740" cy="1489160"/>
          </a:xfrm>
          <a:prstGeom prst="rect">
            <a:avLst/>
          </a:prstGeom>
        </p:spPr>
      </p:pic>
      <p:sp>
        <p:nvSpPr>
          <p:cNvPr id="7" name="Title 1">
            <a:extLst>
              <a:ext uri="{FF2B5EF4-FFF2-40B4-BE49-F238E27FC236}">
                <a16:creationId xmlns:a16="http://schemas.microsoft.com/office/drawing/2014/main" id="{7E593C50-46B3-539C-D39F-27E01DF23426}"/>
              </a:ext>
            </a:extLst>
          </p:cNvPr>
          <p:cNvSpPr txBox="1">
            <a:spLocks/>
          </p:cNvSpPr>
          <p:nvPr/>
        </p:nvSpPr>
        <p:spPr>
          <a:xfrm>
            <a:off x="314325" y="260350"/>
            <a:ext cx="8515350" cy="719138"/>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lgn="ctr"/>
            <a:r>
              <a:rPr lang="en-GB" altLang="en-US" sz="4000" kern="0">
                <a:ea typeface="ＭＳ Ｐゴシック"/>
                <a:cs typeface="ＭＳ Ｐゴシック"/>
              </a:rPr>
              <a:t>Thinking about inequality</a:t>
            </a:r>
            <a:endParaRPr lang="en-GB" altLang="en-US" sz="4400" kern="0" dirty="0">
              <a:ea typeface="ＭＳ Ｐゴシック"/>
              <a:cs typeface="ＭＳ Ｐゴシック"/>
            </a:endParaRPr>
          </a:p>
        </p:txBody>
      </p:sp>
      <p:sp>
        <p:nvSpPr>
          <p:cNvPr id="8" name="Title 1">
            <a:extLst>
              <a:ext uri="{FF2B5EF4-FFF2-40B4-BE49-F238E27FC236}">
                <a16:creationId xmlns:a16="http://schemas.microsoft.com/office/drawing/2014/main" id="{1A86B059-6A56-DCE5-8B97-478A40B35E45}"/>
              </a:ext>
            </a:extLst>
          </p:cNvPr>
          <p:cNvSpPr txBox="1">
            <a:spLocks/>
          </p:cNvSpPr>
          <p:nvPr/>
        </p:nvSpPr>
        <p:spPr bwMode="auto">
          <a:xfrm>
            <a:off x="395288" y="1844675"/>
            <a:ext cx="8345487" cy="719138"/>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2800" b="0" kern="0" dirty="0">
                <a:solidFill>
                  <a:schemeClr val="tx1"/>
                </a:solidFill>
                <a:latin typeface="+mn-lt"/>
              </a:rPr>
              <a:t>Inequality is not just about how money is shared between and within countries.</a:t>
            </a:r>
          </a:p>
          <a:p>
            <a:pPr>
              <a:spcAft>
                <a:spcPts val="1200"/>
              </a:spcAft>
              <a:defRPr/>
            </a:pPr>
            <a:r>
              <a:rPr lang="en-GB" sz="2800" b="0" kern="0" dirty="0">
                <a:solidFill>
                  <a:schemeClr val="tx1"/>
                </a:solidFill>
              </a:rPr>
              <a:t>There can also be inequality in the kinds of opportunities people have in life.</a:t>
            </a:r>
            <a:endParaRPr lang="en-GB" sz="2800" b="0" kern="0" dirty="0">
              <a:solidFill>
                <a:schemeClr val="tx1"/>
              </a:solidFill>
              <a:latin typeface="+mn-lt"/>
            </a:endParaRPr>
          </a:p>
          <a:p>
            <a:pPr>
              <a:defRPr/>
            </a:pPr>
            <a:endParaRPr lang="en-GB" sz="3200" b="0" kern="0" dirty="0">
              <a:solidFill>
                <a:schemeClr val="tx1"/>
              </a:solidFill>
              <a:latin typeface="+mn-lt"/>
            </a:endParaRPr>
          </a:p>
        </p:txBody>
      </p:sp>
    </p:spTree>
    <p:extLst>
      <p:ext uri="{BB962C8B-B14F-4D97-AF65-F5344CB8AC3E}">
        <p14:creationId xmlns:p14="http://schemas.microsoft.com/office/powerpoint/2010/main" val="426131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325" y="260350"/>
            <a:ext cx="8515350" cy="719138"/>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lgn="ctr"/>
            <a:r>
              <a:rPr lang="en-GB" altLang="en-US" sz="4000" kern="0" dirty="0">
                <a:ea typeface="ＭＳ Ｐゴシック"/>
                <a:cs typeface="ＭＳ Ｐゴシック"/>
              </a:rPr>
              <a:t>Gender inequality</a:t>
            </a:r>
            <a:endParaRPr lang="en-GB" altLang="en-US" sz="4400" kern="0" dirty="0">
              <a:ea typeface="ＭＳ Ｐゴシック"/>
              <a:cs typeface="ＭＳ Ｐゴシック"/>
            </a:endParaRPr>
          </a:p>
        </p:txBody>
      </p:sp>
      <p:sp>
        <p:nvSpPr>
          <p:cNvPr id="3" name="Title 1"/>
          <p:cNvSpPr txBox="1">
            <a:spLocks/>
          </p:cNvSpPr>
          <p:nvPr/>
        </p:nvSpPr>
        <p:spPr bwMode="auto">
          <a:xfrm>
            <a:off x="323850" y="2636838"/>
            <a:ext cx="7200478" cy="719137"/>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marL="457200" indent="-457200">
              <a:spcAft>
                <a:spcPts val="1200"/>
              </a:spcAft>
              <a:buFont typeface="Arial" panose="020B0604020202020204" pitchFamily="34" charset="0"/>
              <a:buChar char="•"/>
              <a:defRPr/>
            </a:pPr>
            <a:r>
              <a:rPr lang="en-GB" sz="2800" b="0" kern="0" dirty="0">
                <a:solidFill>
                  <a:schemeClr val="tx1"/>
                </a:solidFill>
                <a:latin typeface="+mn-lt"/>
              </a:rPr>
              <a:t>What examples of inequality can you think of between men and women or girls and boys?</a:t>
            </a:r>
          </a:p>
          <a:p>
            <a:pPr marL="457200" indent="-457200">
              <a:spcAft>
                <a:spcPts val="1200"/>
              </a:spcAft>
              <a:buFont typeface="Arial" panose="020B0604020202020204" pitchFamily="34" charset="0"/>
              <a:buChar char="•"/>
              <a:defRPr/>
            </a:pPr>
            <a:r>
              <a:rPr lang="en-GB" sz="2800" b="0" kern="0" dirty="0">
                <a:solidFill>
                  <a:schemeClr val="tx1"/>
                </a:solidFill>
                <a:latin typeface="+mn-lt"/>
              </a:rPr>
              <a:t>What do you think are the reasons for these inequalities?	</a:t>
            </a:r>
          </a:p>
          <a:p>
            <a:pPr>
              <a:defRPr/>
            </a:pPr>
            <a:endParaRPr lang="en-GB" sz="2800" b="0" kern="0" dirty="0">
              <a:solidFill>
                <a:schemeClr val="tx1"/>
              </a:solidFill>
              <a:latin typeface="+mn-lt"/>
            </a:endParaRPr>
          </a:p>
          <a:p>
            <a:pPr>
              <a:defRPr/>
            </a:pPr>
            <a:endParaRPr lang="en-GB" sz="2800" b="0" kern="0" dirty="0">
              <a:solidFill>
                <a:schemeClr val="tx1"/>
              </a:solidFill>
              <a:latin typeface="+mn-lt"/>
            </a:endParaRPr>
          </a:p>
        </p:txBody>
      </p:sp>
      <p:sp>
        <p:nvSpPr>
          <p:cNvPr id="4" name="Title 1"/>
          <p:cNvSpPr txBox="1">
            <a:spLocks/>
          </p:cNvSpPr>
          <p:nvPr/>
        </p:nvSpPr>
        <p:spPr bwMode="auto">
          <a:xfrm>
            <a:off x="755576" y="5085184"/>
            <a:ext cx="7200478" cy="719137"/>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lgn="ctr">
              <a:spcAft>
                <a:spcPts val="1200"/>
              </a:spcAft>
              <a:defRPr/>
            </a:pPr>
            <a:r>
              <a:rPr lang="en-GB" sz="19900" kern="0" dirty="0">
                <a:solidFill>
                  <a:schemeClr val="tx2"/>
                </a:solidFill>
                <a:latin typeface="+mn-lt"/>
              </a:rPr>
              <a:t>♀♂</a:t>
            </a:r>
          </a:p>
          <a:p>
            <a:pPr algn="ctr">
              <a:defRPr/>
            </a:pPr>
            <a:endParaRPr lang="en-GB" sz="2800" b="0" kern="0" dirty="0">
              <a:solidFill>
                <a:schemeClr val="tx2"/>
              </a:solidFill>
              <a:latin typeface="+mn-lt"/>
            </a:endParaRPr>
          </a:p>
          <a:p>
            <a:pPr algn="ctr">
              <a:defRPr/>
            </a:pPr>
            <a:endParaRPr lang="en-GB" sz="2800" b="0" kern="0" dirty="0">
              <a:solidFill>
                <a:schemeClr val="tx2"/>
              </a:solidFill>
              <a:latin typeface="+mn-lt"/>
            </a:endParaRPr>
          </a:p>
        </p:txBody>
      </p:sp>
    </p:spTree>
    <p:extLst>
      <p:ext uri="{BB962C8B-B14F-4D97-AF65-F5344CB8AC3E}">
        <p14:creationId xmlns:p14="http://schemas.microsoft.com/office/powerpoint/2010/main" val="355544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smiling&#10;&#10;Description automatically generated with low confidence">
            <a:extLst>
              <a:ext uri="{FF2B5EF4-FFF2-40B4-BE49-F238E27FC236}">
                <a16:creationId xmlns:a16="http://schemas.microsoft.com/office/drawing/2014/main" id="{54650297-FF2E-7EF5-08D4-5ECA5BB02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260" y="1164422"/>
            <a:ext cx="5806038" cy="3870691"/>
          </a:xfrm>
          <a:prstGeom prst="rect">
            <a:avLst/>
          </a:prstGeom>
        </p:spPr>
      </p:pic>
      <p:sp>
        <p:nvSpPr>
          <p:cNvPr id="8" name="Rectangle: Rounded Corners 7"/>
          <p:cNvSpPr/>
          <p:nvPr/>
        </p:nvSpPr>
        <p:spPr>
          <a:xfrm>
            <a:off x="395536" y="404664"/>
            <a:ext cx="4770401" cy="1512168"/>
          </a:xfrm>
          <a:prstGeom prst="roundRec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a typeface="Cambria" panose="02040503050406030204" pitchFamily="18" charset="0"/>
                <a:cs typeface="Times New Roman" panose="02020603050405020304" pitchFamily="18" charset="0"/>
              </a:rPr>
              <a:t>It’s only 100 years since some women in the UK got the vote, but today women in nearly every country in the world have the right to vote.</a:t>
            </a:r>
            <a:endParaRPr lang="en-GB"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Rectangle: Rounded Corners 10"/>
          <p:cNvSpPr/>
          <p:nvPr/>
        </p:nvSpPr>
        <p:spPr>
          <a:xfrm>
            <a:off x="5292080" y="4663215"/>
            <a:ext cx="3096344" cy="1224136"/>
          </a:xfrm>
          <a:prstGeom prst="roundRec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a typeface="Cambria" panose="02040503050406030204" pitchFamily="18" charset="0"/>
                <a:cs typeface="Times New Roman" panose="02020603050405020304" pitchFamily="18" charset="0"/>
              </a:rPr>
              <a:t>Laws are in place around the world to support gender equality.</a:t>
            </a:r>
          </a:p>
        </p:txBody>
      </p:sp>
      <p:sp>
        <p:nvSpPr>
          <p:cNvPr id="12" name="Rectangle: Rounded Corners 11"/>
          <p:cNvSpPr/>
          <p:nvPr/>
        </p:nvSpPr>
        <p:spPr>
          <a:xfrm>
            <a:off x="6148780" y="634793"/>
            <a:ext cx="1748960" cy="1273113"/>
          </a:xfrm>
          <a:prstGeom prst="roundRec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600"/>
              </a:spcAft>
            </a:pPr>
            <a:r>
              <a:rPr lang="en-GB" sz="2000" dirty="0">
                <a:ea typeface="Cambria" panose="02040503050406030204" pitchFamily="18" charset="0"/>
                <a:cs typeface="Times New Roman" panose="02020603050405020304" pitchFamily="18" charset="0"/>
              </a:rPr>
              <a:t>More women are in paid work.</a:t>
            </a:r>
            <a:endParaRPr lang="en-GB"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3" name="Rectangle: Rounded Corners 12"/>
          <p:cNvSpPr/>
          <p:nvPr/>
        </p:nvSpPr>
        <p:spPr>
          <a:xfrm>
            <a:off x="443819" y="4663215"/>
            <a:ext cx="2399989" cy="1222677"/>
          </a:xfrm>
          <a:prstGeom prst="roundRec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a typeface="Cambria" panose="02040503050406030204" pitchFamily="18" charset="0"/>
                <a:cs typeface="Times New Roman" panose="02020603050405020304" pitchFamily="18" charset="0"/>
              </a:rPr>
              <a:t>More girls are going </a:t>
            </a:r>
            <a:r>
              <a:rPr lang="en-GB" sz="2000" dirty="0">
                <a:solidFill>
                  <a:schemeClr val="bg1"/>
                </a:solidFill>
                <a:ea typeface="Cambria" panose="02040503050406030204" pitchFamily="18" charset="0"/>
                <a:cs typeface="Times New Roman" panose="02020603050405020304" pitchFamily="18" charset="0"/>
              </a:rPr>
              <a:t>to school </a:t>
            </a:r>
            <a:r>
              <a:rPr lang="en-GB" sz="2000" dirty="0">
                <a:ea typeface="Cambria" panose="02040503050406030204" pitchFamily="18" charset="0"/>
                <a:cs typeface="Times New Roman" panose="02020603050405020304" pitchFamily="18" charset="0"/>
              </a:rPr>
              <a:t>than ever before.</a:t>
            </a:r>
          </a:p>
        </p:txBody>
      </p:sp>
    </p:spTree>
    <p:extLst>
      <p:ext uri="{BB962C8B-B14F-4D97-AF65-F5344CB8AC3E}">
        <p14:creationId xmlns:p14="http://schemas.microsoft.com/office/powerpoint/2010/main" val="121342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600" y="332656"/>
            <a:ext cx="7344816" cy="792088"/>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lgn="ctr"/>
            <a:r>
              <a:rPr lang="en-GB" altLang="en-US" sz="4000" kern="0" dirty="0">
                <a:ea typeface="ＭＳ Ｐゴシック"/>
                <a:cs typeface="ＭＳ Ｐゴシック"/>
              </a:rPr>
              <a:t>Unequal opportunities</a:t>
            </a:r>
            <a:endParaRPr lang="en-GB" altLang="en-US" sz="4400" kern="0" dirty="0">
              <a:ea typeface="ＭＳ Ｐゴシック"/>
              <a:cs typeface="ＭＳ Ｐゴシック"/>
            </a:endParaRPr>
          </a:p>
        </p:txBody>
      </p:sp>
      <p:sp>
        <p:nvSpPr>
          <p:cNvPr id="3" name="Title 1"/>
          <p:cNvSpPr txBox="1">
            <a:spLocks/>
          </p:cNvSpPr>
          <p:nvPr/>
        </p:nvSpPr>
        <p:spPr bwMode="auto">
          <a:xfrm>
            <a:off x="683568" y="3717033"/>
            <a:ext cx="7632848" cy="648072"/>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marL="457200" indent="-457200">
              <a:spcAft>
                <a:spcPts val="1200"/>
              </a:spcAft>
              <a:buFont typeface="Arial" panose="020B0604020202020204" pitchFamily="34" charset="0"/>
              <a:buChar char="•"/>
              <a:defRPr/>
            </a:pPr>
            <a:r>
              <a:rPr lang="en-GB" sz="2400" b="0" kern="0" dirty="0">
                <a:solidFill>
                  <a:schemeClr val="tx1"/>
                </a:solidFill>
                <a:latin typeface="+mn-lt"/>
              </a:rPr>
              <a:t>Women and girls make up the majority of those living in poverty.</a:t>
            </a:r>
          </a:p>
          <a:p>
            <a:pPr marL="457200" indent="-457200">
              <a:spcAft>
                <a:spcPts val="1200"/>
              </a:spcAft>
              <a:buFont typeface="Arial" panose="020B0604020202020204" pitchFamily="34" charset="0"/>
              <a:buChar char="•"/>
              <a:defRPr/>
            </a:pPr>
            <a:r>
              <a:rPr lang="en-GB" sz="2400" b="0" kern="0" dirty="0">
                <a:solidFill>
                  <a:schemeClr val="tx1"/>
                </a:solidFill>
                <a:latin typeface="+mn-lt"/>
              </a:rPr>
              <a:t>Women are more likely than men to be in low-paid work. They earn less for doing the same roles and are often in the lower paid roles as well. </a:t>
            </a:r>
          </a:p>
          <a:p>
            <a:pPr marL="457200" indent="-457200">
              <a:spcAft>
                <a:spcPts val="1200"/>
              </a:spcAft>
              <a:buFont typeface="Arial" panose="020B0604020202020204" pitchFamily="34" charset="0"/>
              <a:buChar char="•"/>
              <a:defRPr/>
            </a:pPr>
            <a:r>
              <a:rPr lang="en-GB" sz="2400" b="0" kern="0" dirty="0">
                <a:solidFill>
                  <a:schemeClr val="tx1"/>
                </a:solidFill>
                <a:latin typeface="+mn-lt"/>
              </a:rPr>
              <a:t>On average, women do twice as much unpaid care work as men, such as childcare and housework – sometimes 10 times as much, often on top of their paid work. </a:t>
            </a:r>
          </a:p>
          <a:p>
            <a:pPr marL="457200" indent="-457200">
              <a:spcAft>
                <a:spcPts val="1200"/>
              </a:spcAft>
              <a:buFont typeface="Arial" panose="020B0604020202020204" pitchFamily="34" charset="0"/>
              <a:buChar char="•"/>
              <a:defRPr/>
            </a:pPr>
            <a:r>
              <a:rPr lang="en-GB" sz="2400" b="0" kern="0" dirty="0">
                <a:solidFill>
                  <a:schemeClr val="tx1"/>
                </a:solidFill>
                <a:latin typeface="+mn-lt"/>
              </a:rPr>
              <a:t>Only 23% of parliamentarians around the world are women.</a:t>
            </a:r>
          </a:p>
          <a:p>
            <a:pPr>
              <a:defRPr/>
            </a:pPr>
            <a:endParaRPr lang="en-GB" sz="2400" b="0" kern="0" dirty="0">
              <a:solidFill>
                <a:schemeClr val="tx1"/>
              </a:solidFill>
              <a:latin typeface="+mn-lt"/>
            </a:endParaRPr>
          </a:p>
        </p:txBody>
      </p:sp>
    </p:spTree>
    <p:extLst>
      <p:ext uri="{BB962C8B-B14F-4D97-AF65-F5344CB8AC3E}">
        <p14:creationId xmlns:p14="http://schemas.microsoft.com/office/powerpoint/2010/main" val="422363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592" y="476672"/>
            <a:ext cx="7416824" cy="792088"/>
          </a:xfrm>
          <a:prstGeom prst="rect">
            <a:avLst/>
          </a:prstGeom>
        </p:spPr>
        <p:txBody>
          <a:bodyP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lgn="ctr"/>
            <a:r>
              <a:rPr lang="en-GB" altLang="en-US" sz="4000" kern="0" dirty="0">
                <a:ea typeface="ＭＳ Ｐゴシック"/>
                <a:cs typeface="ＭＳ Ｐゴシック"/>
              </a:rPr>
              <a:t>Ideal futures</a:t>
            </a:r>
            <a:endParaRPr lang="en-GB" altLang="en-US" sz="4400" kern="0" dirty="0">
              <a:ea typeface="ＭＳ Ｐゴシック"/>
              <a:cs typeface="ＭＳ Ｐゴシック"/>
            </a:endParaRPr>
          </a:p>
        </p:txBody>
      </p:sp>
      <p:grpSp>
        <p:nvGrpSpPr>
          <p:cNvPr id="12" name="Group 11"/>
          <p:cNvGrpSpPr>
            <a:grpSpLocks noChangeAspect="1"/>
          </p:cNvGrpSpPr>
          <p:nvPr/>
        </p:nvGrpSpPr>
        <p:grpSpPr>
          <a:xfrm>
            <a:off x="522313" y="2276872"/>
            <a:ext cx="7794103" cy="2293472"/>
            <a:chOff x="0" y="0"/>
            <a:chExt cx="4821195" cy="1418400"/>
          </a:xfrm>
        </p:grpSpPr>
        <p:sp>
          <p:nvSpPr>
            <p:cNvPr id="13" name="Rectangle 12"/>
            <p:cNvSpPr/>
            <p:nvPr/>
          </p:nvSpPr>
          <p:spPr>
            <a:xfrm>
              <a:off x="935665" y="425302"/>
              <a:ext cx="125920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Present</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Rectangle 13"/>
            <p:cNvSpPr/>
            <p:nvPr/>
          </p:nvSpPr>
          <p:spPr>
            <a:xfrm>
              <a:off x="3561907" y="0"/>
              <a:ext cx="1259288"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Preferable future</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p:cNvSpPr>
              <a:spLocks noChangeAspect="1"/>
            </p:cNvSpPr>
            <p:nvPr/>
          </p:nvSpPr>
          <p:spPr>
            <a:xfrm>
              <a:off x="3561907" y="914400"/>
              <a:ext cx="1259288"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rPr>
                <a:t>Probable future</a:t>
              </a: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16" name="Straight Connector 15"/>
            <p:cNvCxnSpPr/>
            <p:nvPr/>
          </p:nvCxnSpPr>
          <p:spPr>
            <a:xfrm flipV="1">
              <a:off x="2200939" y="233916"/>
              <a:ext cx="1364726" cy="312420"/>
            </a:xfrm>
            <a:prstGeom prst="line">
              <a:avLst/>
            </a:prstGeom>
            <a:ln w="254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200939" y="776176"/>
              <a:ext cx="1363980" cy="374015"/>
            </a:xfrm>
            <a:prstGeom prst="line">
              <a:avLst/>
            </a:prstGeom>
            <a:ln w="254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0" y="659218"/>
              <a:ext cx="935990" cy="0"/>
            </a:xfrm>
            <a:prstGeom prst="line">
              <a:avLst/>
            </a:prstGeom>
            <a:ln w="254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26680543"/>
      </p:ext>
    </p:extLst>
  </p:cSld>
  <p:clrMapOvr>
    <a:masterClrMapping/>
  </p:clrMapOvr>
</p:sld>
</file>

<file path=ppt/theme/theme1.xml><?xml version="1.0" encoding="utf-8"?>
<a:theme xmlns:a="http://schemas.openxmlformats.org/drawingml/2006/main" name="Default Design">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10500</TotalTime>
  <Words>844</Words>
  <Application>Microsoft Office PowerPoint</Application>
  <PresentationFormat>On-screen Show (4:3)</PresentationFormat>
  <Paragraphs>68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Oxfam Global Headline Regular</vt:lpstr>
      <vt:lpstr>Default Design</vt:lpstr>
      <vt:lpstr>PowerPoint Presentation</vt:lpstr>
      <vt:lpstr>PowerPoint Presentation</vt:lpstr>
      <vt:lpstr>What is inequality?</vt:lpstr>
      <vt:lpstr>PowerPoint Presentation</vt:lpstr>
      <vt:lpstr>PowerPoint Presentation</vt:lpstr>
      <vt:lpstr>PowerPoint Presentation</vt:lpstr>
      <vt:lpstr>PowerPoint Presentation</vt:lpstr>
      <vt:lpstr>PowerPoint Presentation</vt:lpstr>
    </vt:vector>
  </TitlesOfParts>
  <Company>OXFAM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Administrator</dc:creator>
  <cp:lastModifiedBy>John Mclaverty</cp:lastModifiedBy>
  <cp:revision>527</cp:revision>
  <dcterms:created xsi:type="dcterms:W3CDTF">2012-06-04T14:40:36Z</dcterms:created>
  <dcterms:modified xsi:type="dcterms:W3CDTF">2022-10-06T09:06:53Z</dcterms:modified>
</cp:coreProperties>
</file>