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76" r:id="rId2"/>
  </p:sldMasterIdLst>
  <p:notesMasterIdLst>
    <p:notesMasterId r:id="rId25"/>
  </p:notesMasterIdLst>
  <p:handoutMasterIdLst>
    <p:handoutMasterId r:id="rId26"/>
  </p:handoutMasterIdLst>
  <p:sldIdLst>
    <p:sldId id="357" r:id="rId3"/>
    <p:sldId id="358" r:id="rId4"/>
    <p:sldId id="342" r:id="rId5"/>
    <p:sldId id="372" r:id="rId6"/>
    <p:sldId id="344" r:id="rId7"/>
    <p:sldId id="374" r:id="rId8"/>
    <p:sldId id="343" r:id="rId9"/>
    <p:sldId id="375" r:id="rId10"/>
    <p:sldId id="341" r:id="rId11"/>
    <p:sldId id="359" r:id="rId12"/>
    <p:sldId id="361" r:id="rId13"/>
    <p:sldId id="377" r:id="rId14"/>
    <p:sldId id="362" r:id="rId15"/>
    <p:sldId id="378" r:id="rId16"/>
    <p:sldId id="326" r:id="rId17"/>
    <p:sldId id="365" r:id="rId18"/>
    <p:sldId id="366" r:id="rId19"/>
    <p:sldId id="367" r:id="rId20"/>
    <p:sldId id="368" r:id="rId21"/>
    <p:sldId id="369" r:id="rId22"/>
    <p:sldId id="370" r:id="rId23"/>
    <p:sldId id="356" r:id="rId24"/>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B 1" initials="L1" lastIdx="6" clrIdx="0">
    <p:extLst>
      <p:ext uri="{19B8F6BF-5375-455C-9EA6-DF929625EA0E}">
        <p15:presenceInfo xmlns:p15="http://schemas.microsoft.com/office/powerpoint/2012/main" userId="801829335a8cd6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5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3B464-4765-40E3-A26C-CD927CA9E639}" v="12" dt="2022-10-21T13:58:55.0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4" autoAdjust="0"/>
    <p:restoredTop sz="71587" autoAdjust="0"/>
  </p:normalViewPr>
  <p:slideViewPr>
    <p:cSldViewPr>
      <p:cViewPr varScale="1">
        <p:scale>
          <a:sx n="116" d="100"/>
          <a:sy n="116" d="100"/>
        </p:scale>
        <p:origin x="3366"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claverty" userId="352e8b62f5b209eb" providerId="LiveId" clId="{0AE3B464-4765-40E3-A26C-CD927CA9E639}"/>
    <pc:docChg chg="modSld">
      <pc:chgData name="John Mclaverty" userId="352e8b62f5b209eb" providerId="LiveId" clId="{0AE3B464-4765-40E3-A26C-CD927CA9E639}" dt="2022-10-21T13:58:55.066" v="11" actId="1076"/>
      <pc:docMkLst>
        <pc:docMk/>
      </pc:docMkLst>
      <pc:sldChg chg="addSp delSp modSp">
        <pc:chgData name="John Mclaverty" userId="352e8b62f5b209eb" providerId="LiveId" clId="{0AE3B464-4765-40E3-A26C-CD927CA9E639}" dt="2022-10-21T13:58:55.066" v="11" actId="1076"/>
        <pc:sldMkLst>
          <pc:docMk/>
          <pc:sldMk cId="0" sldId="356"/>
        </pc:sldMkLst>
        <pc:picChg chg="del">
          <ac:chgData name="John Mclaverty" userId="352e8b62f5b209eb" providerId="LiveId" clId="{0AE3B464-4765-40E3-A26C-CD927CA9E639}" dt="2022-10-21T13:58:22.477" v="7" actId="478"/>
          <ac:picMkLst>
            <pc:docMk/>
            <pc:sldMk cId="0" sldId="356"/>
            <ac:picMk id="7" creationId="{9F9A25DA-40B8-2A8D-DED0-A35E19446570}"/>
          </ac:picMkLst>
        </pc:picChg>
        <pc:picChg chg="add mod">
          <ac:chgData name="John Mclaverty" userId="352e8b62f5b209eb" providerId="LiveId" clId="{0AE3B464-4765-40E3-A26C-CD927CA9E639}" dt="2022-10-21T13:58:55.066" v="11" actId="1076"/>
          <ac:picMkLst>
            <pc:docMk/>
            <pc:sldMk cId="0" sldId="356"/>
            <ac:picMk id="9" creationId="{94BA57BE-6E5B-1A6C-3152-CCE214814823}"/>
          </ac:picMkLst>
        </pc:picChg>
      </pc:sldChg>
      <pc:sldChg chg="addSp delSp modSp">
        <pc:chgData name="John Mclaverty" userId="352e8b62f5b209eb" providerId="LiveId" clId="{0AE3B464-4765-40E3-A26C-CD927CA9E639}" dt="2022-10-21T13:56:52.847" v="6" actId="1076"/>
        <pc:sldMkLst>
          <pc:docMk/>
          <pc:sldMk cId="2919808454" sldId="374"/>
        </pc:sldMkLst>
        <pc:picChg chg="add mod">
          <ac:chgData name="John Mclaverty" userId="352e8b62f5b209eb" providerId="LiveId" clId="{0AE3B464-4765-40E3-A26C-CD927CA9E639}" dt="2022-10-21T13:56:52.847" v="6" actId="1076"/>
          <ac:picMkLst>
            <pc:docMk/>
            <pc:sldMk cId="2919808454" sldId="374"/>
            <ac:picMk id="2" creationId="{FA8EDB38-792A-C0FD-CF6F-7C52112DD332}"/>
          </ac:picMkLst>
        </pc:picChg>
        <pc:picChg chg="del">
          <ac:chgData name="John Mclaverty" userId="352e8b62f5b209eb" providerId="LiveId" clId="{0AE3B464-4765-40E3-A26C-CD927CA9E639}" dt="2022-10-21T13:56:22.937" v="0" actId="478"/>
          <ac:picMkLst>
            <pc:docMk/>
            <pc:sldMk cId="2919808454" sldId="374"/>
            <ac:picMk id="37" creationId="{41844156-C655-71D5-CB03-8FBE7C290D14}"/>
          </ac:picMkLst>
        </pc:picChg>
      </pc:sldChg>
    </pc:docChg>
  </pc:docChgLst>
  <pc:docChgLst>
    <pc:chgData name="John Mclaverty" userId="352e8b62f5b209eb" providerId="LiveId" clId="{37842AC1-5250-4501-9D5D-8E00B31F886E}"/>
    <pc:docChg chg="undo custSel addSld delSld modSld sldOrd">
      <pc:chgData name="John Mclaverty" userId="352e8b62f5b209eb" providerId="LiveId" clId="{37842AC1-5250-4501-9D5D-8E00B31F886E}" dt="2022-10-03T15:48:52.349" v="1612" actId="20577"/>
      <pc:docMkLst>
        <pc:docMk/>
      </pc:docMkLst>
      <pc:sldChg chg="del">
        <pc:chgData name="John Mclaverty" userId="352e8b62f5b209eb" providerId="LiveId" clId="{37842AC1-5250-4501-9D5D-8E00B31F886E}" dt="2022-10-03T12:58:10.166" v="155" actId="2696"/>
        <pc:sldMkLst>
          <pc:docMk/>
          <pc:sldMk cId="0" sldId="272"/>
        </pc:sldMkLst>
      </pc:sldChg>
      <pc:sldChg chg="modSp mod modNotesTx">
        <pc:chgData name="John Mclaverty" userId="352e8b62f5b209eb" providerId="LiveId" clId="{37842AC1-5250-4501-9D5D-8E00B31F886E}" dt="2022-10-03T11:48:04.524" v="118" actId="20577"/>
        <pc:sldMkLst>
          <pc:docMk/>
          <pc:sldMk cId="0" sldId="342"/>
        </pc:sldMkLst>
        <pc:spChg chg="mod">
          <ac:chgData name="John Mclaverty" userId="352e8b62f5b209eb" providerId="LiveId" clId="{37842AC1-5250-4501-9D5D-8E00B31F886E}" dt="2022-10-03T11:24:58.586" v="16" actId="20577"/>
          <ac:spMkLst>
            <pc:docMk/>
            <pc:sldMk cId="0" sldId="342"/>
            <ac:spMk id="6" creationId="{00000000-0000-0000-0000-000000000000}"/>
          </ac:spMkLst>
        </pc:spChg>
      </pc:sldChg>
      <pc:sldChg chg="modNotesTx">
        <pc:chgData name="John Mclaverty" userId="352e8b62f5b209eb" providerId="LiveId" clId="{37842AC1-5250-4501-9D5D-8E00B31F886E}" dt="2022-10-03T12:55:45.731" v="148" actId="20577"/>
        <pc:sldMkLst>
          <pc:docMk/>
          <pc:sldMk cId="0" sldId="344"/>
        </pc:sldMkLst>
      </pc:sldChg>
      <pc:sldChg chg="addSp delSp modSp mod modNotesTx">
        <pc:chgData name="John Mclaverty" userId="352e8b62f5b209eb" providerId="LiveId" clId="{37842AC1-5250-4501-9D5D-8E00B31F886E}" dt="2022-10-03T15:48:52.349" v="1612" actId="20577"/>
        <pc:sldMkLst>
          <pc:docMk/>
          <pc:sldMk cId="0" sldId="356"/>
        </pc:sldMkLst>
        <pc:spChg chg="mod">
          <ac:chgData name="John Mclaverty" userId="352e8b62f5b209eb" providerId="LiveId" clId="{37842AC1-5250-4501-9D5D-8E00B31F886E}" dt="2022-10-03T15:48:39.666" v="1587" actId="21"/>
          <ac:spMkLst>
            <pc:docMk/>
            <pc:sldMk cId="0" sldId="356"/>
            <ac:spMk id="3" creationId="{00000000-0000-0000-0000-000000000000}"/>
          </ac:spMkLst>
        </pc:spChg>
        <pc:spChg chg="mod">
          <ac:chgData name="John Mclaverty" userId="352e8b62f5b209eb" providerId="LiveId" clId="{37842AC1-5250-4501-9D5D-8E00B31F886E}" dt="2022-10-03T15:19:22.053" v="1533" actId="20577"/>
          <ac:spMkLst>
            <pc:docMk/>
            <pc:sldMk cId="0" sldId="356"/>
            <ac:spMk id="15376" creationId="{00000000-0000-0000-0000-000000000000}"/>
          </ac:spMkLst>
        </pc:spChg>
        <pc:spChg chg="mod">
          <ac:chgData name="John Mclaverty" userId="352e8b62f5b209eb" providerId="LiveId" clId="{37842AC1-5250-4501-9D5D-8E00B31F886E}" dt="2022-10-03T15:19:42.902" v="1539" actId="20577"/>
          <ac:spMkLst>
            <pc:docMk/>
            <pc:sldMk cId="0" sldId="356"/>
            <ac:spMk id="15377" creationId="{00000000-0000-0000-0000-000000000000}"/>
          </ac:spMkLst>
        </pc:spChg>
        <pc:spChg chg="mod">
          <ac:chgData name="John Mclaverty" userId="352e8b62f5b209eb" providerId="LiveId" clId="{37842AC1-5250-4501-9D5D-8E00B31F886E}" dt="2022-10-03T15:19:34.351" v="1537" actId="20577"/>
          <ac:spMkLst>
            <pc:docMk/>
            <pc:sldMk cId="0" sldId="356"/>
            <ac:spMk id="15378" creationId="{00000000-0000-0000-0000-000000000000}"/>
          </ac:spMkLst>
        </pc:spChg>
        <pc:spChg chg="mod">
          <ac:chgData name="John Mclaverty" userId="352e8b62f5b209eb" providerId="LiveId" clId="{37842AC1-5250-4501-9D5D-8E00B31F886E}" dt="2022-10-03T15:20:32.581" v="1556" actId="20577"/>
          <ac:spMkLst>
            <pc:docMk/>
            <pc:sldMk cId="0" sldId="356"/>
            <ac:spMk id="15380" creationId="{00000000-0000-0000-0000-000000000000}"/>
          </ac:spMkLst>
        </pc:spChg>
        <pc:grpChg chg="mod">
          <ac:chgData name="John Mclaverty" userId="352e8b62f5b209eb" providerId="LiveId" clId="{37842AC1-5250-4501-9D5D-8E00B31F886E}" dt="2022-10-03T15:47:58.629" v="1586" actId="1076"/>
          <ac:grpSpMkLst>
            <pc:docMk/>
            <pc:sldMk cId="0" sldId="356"/>
            <ac:grpSpMk id="8" creationId="{00000000-0000-0000-0000-000000000000}"/>
          </ac:grpSpMkLst>
        </pc:grpChg>
        <pc:picChg chg="add mod">
          <ac:chgData name="John Mclaverty" userId="352e8b62f5b209eb" providerId="LiveId" clId="{37842AC1-5250-4501-9D5D-8E00B31F886E}" dt="2022-10-03T15:43:59.579" v="1563" actId="14100"/>
          <ac:picMkLst>
            <pc:docMk/>
            <pc:sldMk cId="0" sldId="356"/>
            <ac:picMk id="5" creationId="{337B44AE-6ACB-53F8-1985-EB60B9710D6C}"/>
          </ac:picMkLst>
        </pc:picChg>
        <pc:picChg chg="add mod">
          <ac:chgData name="John Mclaverty" userId="352e8b62f5b209eb" providerId="LiveId" clId="{37842AC1-5250-4501-9D5D-8E00B31F886E}" dt="2022-10-03T15:45:14.004" v="1573" actId="1076"/>
          <ac:picMkLst>
            <pc:docMk/>
            <pc:sldMk cId="0" sldId="356"/>
            <ac:picMk id="7" creationId="{9F9A25DA-40B8-2A8D-DED0-A35E19446570}"/>
          </ac:picMkLst>
        </pc:picChg>
        <pc:picChg chg="del">
          <ac:chgData name="John Mclaverty" userId="352e8b62f5b209eb" providerId="LiveId" clId="{37842AC1-5250-4501-9D5D-8E00B31F886E}" dt="2022-10-03T15:20:37.943" v="1557" actId="21"/>
          <ac:picMkLst>
            <pc:docMk/>
            <pc:sldMk cId="0" sldId="356"/>
            <ac:picMk id="23" creationId="{00000000-0000-0000-0000-000000000000}"/>
          </ac:picMkLst>
        </pc:picChg>
        <pc:picChg chg="del">
          <ac:chgData name="John Mclaverty" userId="352e8b62f5b209eb" providerId="LiveId" clId="{37842AC1-5250-4501-9D5D-8E00B31F886E}" dt="2022-10-03T15:20:41.022" v="1558" actId="21"/>
          <ac:picMkLst>
            <pc:docMk/>
            <pc:sldMk cId="0" sldId="356"/>
            <ac:picMk id="28" creationId="{00000000-0000-0000-0000-000000000000}"/>
          </ac:picMkLst>
        </pc:picChg>
        <pc:cxnChg chg="mod">
          <ac:chgData name="John Mclaverty" userId="352e8b62f5b209eb" providerId="LiveId" clId="{37842AC1-5250-4501-9D5D-8E00B31F886E}" dt="2022-10-03T15:45:40.164" v="1577" actId="1076"/>
          <ac:cxnSpMkLst>
            <pc:docMk/>
            <pc:sldMk cId="0" sldId="356"/>
            <ac:cxnSpMk id="6" creationId="{00000000-0000-0000-0000-000000000000}"/>
          </ac:cxnSpMkLst>
        </pc:cxnChg>
        <pc:cxnChg chg="mod">
          <ac:chgData name="John Mclaverty" userId="352e8b62f5b209eb" providerId="LiveId" clId="{37842AC1-5250-4501-9D5D-8E00B31F886E}" dt="2022-10-03T15:46:45.944" v="1581" actId="1076"/>
          <ac:cxnSpMkLst>
            <pc:docMk/>
            <pc:sldMk cId="0" sldId="356"/>
            <ac:cxnSpMk id="34" creationId="{00000000-0000-0000-0000-000000000000}"/>
          </ac:cxnSpMkLst>
        </pc:cxnChg>
        <pc:cxnChg chg="mod">
          <ac:chgData name="John Mclaverty" userId="352e8b62f5b209eb" providerId="LiveId" clId="{37842AC1-5250-4501-9D5D-8E00B31F886E}" dt="2022-10-03T15:47:34.198" v="1585" actId="1076"/>
          <ac:cxnSpMkLst>
            <pc:docMk/>
            <pc:sldMk cId="0" sldId="356"/>
            <ac:cxnSpMk id="35" creationId="{00000000-0000-0000-0000-000000000000}"/>
          </ac:cxnSpMkLst>
        </pc:cxnChg>
        <pc:cxnChg chg="mod">
          <ac:chgData name="John Mclaverty" userId="352e8b62f5b209eb" providerId="LiveId" clId="{37842AC1-5250-4501-9D5D-8E00B31F886E}" dt="2022-10-03T15:45:28.680" v="1574" actId="1076"/>
          <ac:cxnSpMkLst>
            <pc:docMk/>
            <pc:sldMk cId="0" sldId="356"/>
            <ac:cxnSpMk id="36" creationId="{00000000-0000-0000-0000-000000000000}"/>
          </ac:cxnSpMkLst>
        </pc:cxnChg>
      </pc:sldChg>
      <pc:sldChg chg="modNotesTx">
        <pc:chgData name="John Mclaverty" userId="352e8b62f5b209eb" providerId="LiveId" clId="{37842AC1-5250-4501-9D5D-8E00B31F886E}" dt="2022-10-03T11:24:22.279" v="3" actId="20577"/>
        <pc:sldMkLst>
          <pc:docMk/>
          <pc:sldMk cId="0" sldId="358"/>
        </pc:sldMkLst>
      </pc:sldChg>
      <pc:sldChg chg="addSp delSp modSp mod modNotesTx">
        <pc:chgData name="John Mclaverty" userId="352e8b62f5b209eb" providerId="LiveId" clId="{37842AC1-5250-4501-9D5D-8E00B31F886E}" dt="2022-10-03T14:55:39.835" v="733" actId="20577"/>
        <pc:sldMkLst>
          <pc:docMk/>
          <pc:sldMk cId="0" sldId="359"/>
        </pc:sldMkLst>
        <pc:spChg chg="mod">
          <ac:chgData name="John Mclaverty" userId="352e8b62f5b209eb" providerId="LiveId" clId="{37842AC1-5250-4501-9D5D-8E00B31F886E}" dt="2022-10-03T14:51:24.659" v="356" actId="20577"/>
          <ac:spMkLst>
            <pc:docMk/>
            <pc:sldMk cId="0" sldId="359"/>
            <ac:spMk id="36" creationId="{00000000-0000-0000-0000-000000000000}"/>
          </ac:spMkLst>
        </pc:spChg>
        <pc:spChg chg="mod">
          <ac:chgData name="John Mclaverty" userId="352e8b62f5b209eb" providerId="LiveId" clId="{37842AC1-5250-4501-9D5D-8E00B31F886E}" dt="2022-10-03T14:42:26.310" v="209" actId="1076"/>
          <ac:spMkLst>
            <pc:docMk/>
            <pc:sldMk cId="0" sldId="359"/>
            <ac:spMk id="27665" creationId="{00000000-0000-0000-0000-000000000000}"/>
          </ac:spMkLst>
        </pc:spChg>
        <pc:spChg chg="mod">
          <ac:chgData name="John Mclaverty" userId="352e8b62f5b209eb" providerId="LiveId" clId="{37842AC1-5250-4501-9D5D-8E00B31F886E}" dt="2022-10-03T14:43:03.857" v="237" actId="1076"/>
          <ac:spMkLst>
            <pc:docMk/>
            <pc:sldMk cId="0" sldId="359"/>
            <ac:spMk id="27666" creationId="{00000000-0000-0000-0000-000000000000}"/>
          </ac:spMkLst>
        </pc:spChg>
        <pc:spChg chg="del">
          <ac:chgData name="John Mclaverty" userId="352e8b62f5b209eb" providerId="LiveId" clId="{37842AC1-5250-4501-9D5D-8E00B31F886E}" dt="2022-10-03T14:41:59.984" v="207" actId="21"/>
          <ac:spMkLst>
            <pc:docMk/>
            <pc:sldMk cId="0" sldId="359"/>
            <ac:spMk id="27667" creationId="{00000000-0000-0000-0000-000000000000}"/>
          </ac:spMkLst>
        </pc:spChg>
        <pc:spChg chg="mod">
          <ac:chgData name="John Mclaverty" userId="352e8b62f5b209eb" providerId="LiveId" clId="{37842AC1-5250-4501-9D5D-8E00B31F886E}" dt="2022-10-03T14:41:19.520" v="205" actId="20577"/>
          <ac:spMkLst>
            <pc:docMk/>
            <pc:sldMk cId="0" sldId="359"/>
            <ac:spMk id="27668" creationId="{00000000-0000-0000-0000-000000000000}"/>
          </ac:spMkLst>
        </pc:spChg>
        <pc:picChg chg="add mod">
          <ac:chgData name="John Mclaverty" userId="352e8b62f5b209eb" providerId="LiveId" clId="{37842AC1-5250-4501-9D5D-8E00B31F886E}" dt="2022-10-03T14:41:09.846" v="189" actId="1076"/>
          <ac:picMkLst>
            <pc:docMk/>
            <pc:sldMk cId="0" sldId="359"/>
            <ac:picMk id="2" creationId="{0C05C80A-420E-C0A8-E683-C3750F3301C8}"/>
          </ac:picMkLst>
        </pc:picChg>
        <pc:picChg chg="del mod">
          <ac:chgData name="John Mclaverty" userId="352e8b62f5b209eb" providerId="LiveId" clId="{37842AC1-5250-4501-9D5D-8E00B31F886E}" dt="2022-10-03T14:40:46.853" v="185" actId="478"/>
          <ac:picMkLst>
            <pc:docMk/>
            <pc:sldMk cId="0" sldId="359"/>
            <ac:picMk id="26" creationId="{00000000-0000-0000-0000-000000000000}"/>
          </ac:picMkLst>
        </pc:picChg>
        <pc:picChg chg="mod">
          <ac:chgData name="John Mclaverty" userId="352e8b62f5b209eb" providerId="LiveId" clId="{37842AC1-5250-4501-9D5D-8E00B31F886E}" dt="2022-10-03T14:42:56.876" v="236" actId="1076"/>
          <ac:picMkLst>
            <pc:docMk/>
            <pc:sldMk cId="0" sldId="359"/>
            <ac:picMk id="27671" creationId="{00000000-0000-0000-0000-000000000000}"/>
          </ac:picMkLst>
        </pc:picChg>
        <pc:picChg chg="mod">
          <ac:chgData name="John Mclaverty" userId="352e8b62f5b209eb" providerId="LiveId" clId="{37842AC1-5250-4501-9D5D-8E00B31F886E}" dt="2022-10-03T14:42:14.965" v="208" actId="1076"/>
          <ac:picMkLst>
            <pc:docMk/>
            <pc:sldMk cId="0" sldId="359"/>
            <ac:picMk id="27672" creationId="{00000000-0000-0000-0000-000000000000}"/>
          </ac:picMkLst>
        </pc:picChg>
        <pc:picChg chg="del">
          <ac:chgData name="John Mclaverty" userId="352e8b62f5b209eb" providerId="LiveId" clId="{37842AC1-5250-4501-9D5D-8E00B31F886E}" dt="2022-10-03T14:41:49.215" v="206" actId="21"/>
          <ac:picMkLst>
            <pc:docMk/>
            <pc:sldMk cId="0" sldId="359"/>
            <ac:picMk id="27673" creationId="{00000000-0000-0000-0000-000000000000}"/>
          </ac:picMkLst>
        </pc:picChg>
      </pc:sldChg>
      <pc:sldChg chg="del">
        <pc:chgData name="John Mclaverty" userId="352e8b62f5b209eb" providerId="LiveId" clId="{37842AC1-5250-4501-9D5D-8E00B31F886E}" dt="2022-10-03T14:38:42.009" v="183" actId="2696"/>
        <pc:sldMkLst>
          <pc:docMk/>
          <pc:sldMk cId="0" sldId="360"/>
        </pc:sldMkLst>
      </pc:sldChg>
      <pc:sldChg chg="modSp mod modNotesTx">
        <pc:chgData name="John Mclaverty" userId="352e8b62f5b209eb" providerId="LiveId" clId="{37842AC1-5250-4501-9D5D-8E00B31F886E}" dt="2022-10-03T15:10:11.502" v="1173" actId="20577"/>
        <pc:sldMkLst>
          <pc:docMk/>
          <pc:sldMk cId="0" sldId="361"/>
        </pc:sldMkLst>
        <pc:graphicFrameChg chg="modGraphic">
          <ac:chgData name="John Mclaverty" userId="352e8b62f5b209eb" providerId="LiveId" clId="{37842AC1-5250-4501-9D5D-8E00B31F886E}" dt="2022-10-03T15:08:04.628" v="1117" actId="20577"/>
          <ac:graphicFrameMkLst>
            <pc:docMk/>
            <pc:sldMk cId="0" sldId="361"/>
            <ac:graphicFrameMk id="2" creationId="{00000000-0000-0000-0000-000000000000}"/>
          </ac:graphicFrameMkLst>
        </pc:graphicFrameChg>
      </pc:sldChg>
      <pc:sldChg chg="addSp delSp modSp mod modNotesTx">
        <pc:chgData name="John Mclaverty" userId="352e8b62f5b209eb" providerId="LiveId" clId="{37842AC1-5250-4501-9D5D-8E00B31F886E}" dt="2022-10-03T15:13:54.900" v="1471"/>
        <pc:sldMkLst>
          <pc:docMk/>
          <pc:sldMk cId="0" sldId="362"/>
        </pc:sldMkLst>
        <pc:spChg chg="mod">
          <ac:chgData name="John Mclaverty" userId="352e8b62f5b209eb" providerId="LiveId" clId="{37842AC1-5250-4501-9D5D-8E00B31F886E}" dt="2022-10-03T15:12:52.397" v="1192" actId="20577"/>
          <ac:spMkLst>
            <pc:docMk/>
            <pc:sldMk cId="0" sldId="362"/>
            <ac:spMk id="3" creationId="{00000000-0000-0000-0000-000000000000}"/>
          </ac:spMkLst>
        </pc:spChg>
        <pc:spChg chg="add mod">
          <ac:chgData name="John Mclaverty" userId="352e8b62f5b209eb" providerId="LiveId" clId="{37842AC1-5250-4501-9D5D-8E00B31F886E}" dt="2022-10-03T15:13:17.237" v="1193"/>
          <ac:spMkLst>
            <pc:docMk/>
            <pc:sldMk cId="0" sldId="362"/>
            <ac:spMk id="4" creationId="{52A460F1-5615-AFC2-FA99-6032C427BDB8}"/>
          </ac:spMkLst>
        </pc:spChg>
        <pc:picChg chg="add mod">
          <ac:chgData name="John Mclaverty" userId="352e8b62f5b209eb" providerId="LiveId" clId="{37842AC1-5250-4501-9D5D-8E00B31F886E}" dt="2022-10-03T15:12:43.702" v="1182"/>
          <ac:picMkLst>
            <pc:docMk/>
            <pc:sldMk cId="0" sldId="362"/>
            <ac:picMk id="2" creationId="{60F6138B-18A2-638C-9060-79AB339D7DDE}"/>
          </ac:picMkLst>
        </pc:picChg>
        <pc:picChg chg="del">
          <ac:chgData name="John Mclaverty" userId="352e8b62f5b209eb" providerId="LiveId" clId="{37842AC1-5250-4501-9D5D-8E00B31F886E}" dt="2022-10-03T15:12:16.668" v="1181" actId="478"/>
          <ac:picMkLst>
            <pc:docMk/>
            <pc:sldMk cId="0" sldId="362"/>
            <ac:picMk id="33794" creationId="{00000000-0000-0000-0000-000000000000}"/>
          </ac:picMkLst>
        </pc:picChg>
      </pc:sldChg>
      <pc:sldChg chg="del">
        <pc:chgData name="John Mclaverty" userId="352e8b62f5b209eb" providerId="LiveId" clId="{37842AC1-5250-4501-9D5D-8E00B31F886E}" dt="2022-10-03T15:14:57.250" v="1476" actId="2696"/>
        <pc:sldMkLst>
          <pc:docMk/>
          <pc:sldMk cId="0" sldId="363"/>
        </pc:sldMkLst>
      </pc:sldChg>
      <pc:sldChg chg="delSp del">
        <pc:chgData name="John Mclaverty" userId="352e8b62f5b209eb" providerId="LiveId" clId="{37842AC1-5250-4501-9D5D-8E00B31F886E}" dt="2022-10-03T15:11:39.350" v="1180" actId="2696"/>
        <pc:sldMkLst>
          <pc:docMk/>
          <pc:sldMk cId="3641648560" sldId="364"/>
        </pc:sldMkLst>
        <pc:spChg chg="del">
          <ac:chgData name="John Mclaverty" userId="352e8b62f5b209eb" providerId="LiveId" clId="{37842AC1-5250-4501-9D5D-8E00B31F886E}" dt="2022-10-03T15:11:10.452" v="1177" actId="21"/>
          <ac:spMkLst>
            <pc:docMk/>
            <pc:sldMk cId="3641648560" sldId="364"/>
            <ac:spMk id="42" creationId="{00000000-0000-0000-0000-000000000000}"/>
          </ac:spMkLst>
        </pc:spChg>
      </pc:sldChg>
      <pc:sldChg chg="modSp mod">
        <pc:chgData name="John Mclaverty" userId="352e8b62f5b209eb" providerId="LiveId" clId="{37842AC1-5250-4501-9D5D-8E00B31F886E}" dt="2022-10-03T15:17:28.375" v="1517" actId="1076"/>
        <pc:sldMkLst>
          <pc:docMk/>
          <pc:sldMk cId="318619910" sldId="365"/>
        </pc:sldMkLst>
        <pc:spChg chg="mod">
          <ac:chgData name="John Mclaverty" userId="352e8b62f5b209eb" providerId="LiveId" clId="{37842AC1-5250-4501-9D5D-8E00B31F886E}" dt="2022-10-03T15:16:41.912" v="1498" actId="14100"/>
          <ac:spMkLst>
            <pc:docMk/>
            <pc:sldMk cId="318619910" sldId="365"/>
            <ac:spMk id="20" creationId="{00000000-0000-0000-0000-000000000000}"/>
          </ac:spMkLst>
        </pc:spChg>
        <pc:spChg chg="mod">
          <ac:chgData name="John Mclaverty" userId="352e8b62f5b209eb" providerId="LiveId" clId="{37842AC1-5250-4501-9D5D-8E00B31F886E}" dt="2022-10-03T15:17:28.375" v="1517" actId="1076"/>
          <ac:spMkLst>
            <pc:docMk/>
            <pc:sldMk cId="318619910" sldId="365"/>
            <ac:spMk id="24" creationId="{00000000-0000-0000-0000-000000000000}"/>
          </ac:spMkLst>
        </pc:spChg>
      </pc:sldChg>
      <pc:sldChg chg="del">
        <pc:chgData name="John Mclaverty" userId="352e8b62f5b209eb" providerId="LiveId" clId="{37842AC1-5250-4501-9D5D-8E00B31F886E}" dt="2022-10-03T12:50:50.048" v="120" actId="2696"/>
        <pc:sldMkLst>
          <pc:docMk/>
          <pc:sldMk cId="3430761190" sldId="371"/>
        </pc:sldMkLst>
      </pc:sldChg>
      <pc:sldChg chg="add">
        <pc:chgData name="John Mclaverty" userId="352e8b62f5b209eb" providerId="LiveId" clId="{37842AC1-5250-4501-9D5D-8E00B31F886E}" dt="2022-10-03T12:50:24.560" v="119"/>
        <pc:sldMkLst>
          <pc:docMk/>
          <pc:sldMk cId="2952291963" sldId="372"/>
        </pc:sldMkLst>
      </pc:sldChg>
      <pc:sldChg chg="new del">
        <pc:chgData name="John Mclaverty" userId="352e8b62f5b209eb" providerId="LiveId" clId="{37842AC1-5250-4501-9D5D-8E00B31F886E}" dt="2022-10-03T12:58:15.707" v="156" actId="2696"/>
        <pc:sldMkLst>
          <pc:docMk/>
          <pc:sldMk cId="4045602514" sldId="373"/>
        </pc:sldMkLst>
      </pc:sldChg>
      <pc:sldChg chg="modSp add mod modNotesTx">
        <pc:chgData name="John Mclaverty" userId="352e8b62f5b209eb" providerId="LiveId" clId="{37842AC1-5250-4501-9D5D-8E00B31F886E}" dt="2022-10-03T14:37:08.503" v="176"/>
        <pc:sldMkLst>
          <pc:docMk/>
          <pc:sldMk cId="2919808454" sldId="374"/>
        </pc:sldMkLst>
        <pc:graphicFrameChg chg="modGraphic">
          <ac:chgData name="John Mclaverty" userId="352e8b62f5b209eb" providerId="LiveId" clId="{37842AC1-5250-4501-9D5D-8E00B31F886E}" dt="2022-10-03T14:37:08.503" v="176"/>
          <ac:graphicFrameMkLst>
            <pc:docMk/>
            <pc:sldMk cId="2919808454" sldId="374"/>
            <ac:graphicFrameMk id="4" creationId="{477397BD-B985-DB14-9E05-D7C87E4E5531}"/>
          </ac:graphicFrameMkLst>
        </pc:graphicFrameChg>
      </pc:sldChg>
      <pc:sldChg chg="addSp delSp modSp add mod ord modNotesTx">
        <pc:chgData name="John Mclaverty" userId="352e8b62f5b209eb" providerId="LiveId" clId="{37842AC1-5250-4501-9D5D-8E00B31F886E}" dt="2022-10-03T14:38:33.888" v="182"/>
        <pc:sldMkLst>
          <pc:docMk/>
          <pc:sldMk cId="1269213876" sldId="375"/>
        </pc:sldMkLst>
        <pc:spChg chg="add mod">
          <ac:chgData name="John Mclaverty" userId="352e8b62f5b209eb" providerId="LiveId" clId="{37842AC1-5250-4501-9D5D-8E00B31F886E}" dt="2022-10-03T14:37:37.064" v="177"/>
          <ac:spMkLst>
            <pc:docMk/>
            <pc:sldMk cId="1269213876" sldId="375"/>
            <ac:spMk id="2" creationId="{99D89706-EC4E-459B-FD17-1AE55B794CCA}"/>
          </ac:spMkLst>
        </pc:spChg>
        <pc:spChg chg="add mod">
          <ac:chgData name="John Mclaverty" userId="352e8b62f5b209eb" providerId="LiveId" clId="{37842AC1-5250-4501-9D5D-8E00B31F886E}" dt="2022-10-03T14:37:47.813" v="178"/>
          <ac:spMkLst>
            <pc:docMk/>
            <pc:sldMk cId="1269213876" sldId="375"/>
            <ac:spMk id="5" creationId="{E46AF6F5-07E1-1158-E015-E0123D427100}"/>
          </ac:spMkLst>
        </pc:spChg>
        <pc:spChg chg="add del mod">
          <ac:chgData name="John Mclaverty" userId="352e8b62f5b209eb" providerId="LiveId" clId="{37842AC1-5250-4501-9D5D-8E00B31F886E}" dt="2022-10-03T14:38:13.651" v="180"/>
          <ac:spMkLst>
            <pc:docMk/>
            <pc:sldMk cId="1269213876" sldId="375"/>
            <ac:spMk id="11" creationId="{118DD5CC-D760-B70F-FDDD-C3A982E9AD37}"/>
          </ac:spMkLst>
        </pc:spChg>
        <pc:spChg chg="del mod">
          <ac:chgData name="John Mclaverty" userId="352e8b62f5b209eb" providerId="LiveId" clId="{37842AC1-5250-4501-9D5D-8E00B31F886E}" dt="2022-10-03T14:34:04.755" v="161" actId="21"/>
          <ac:spMkLst>
            <pc:docMk/>
            <pc:sldMk cId="1269213876" sldId="375"/>
            <ac:spMk id="40" creationId="{00000000-0000-0000-0000-000000000000}"/>
          </ac:spMkLst>
        </pc:spChg>
        <pc:picChg chg="del">
          <ac:chgData name="John Mclaverty" userId="352e8b62f5b209eb" providerId="LiveId" clId="{37842AC1-5250-4501-9D5D-8E00B31F886E}" dt="2022-10-03T14:33:54.596" v="159" actId="478"/>
          <ac:picMkLst>
            <pc:docMk/>
            <pc:sldMk cId="1269213876" sldId="375"/>
            <ac:picMk id="4" creationId="{BDF7E4B9-4716-DE06-1343-0AC5D7A41054}"/>
          </ac:picMkLst>
        </pc:picChg>
      </pc:sldChg>
      <pc:sldChg chg="addSp delSp modSp add del mod ord">
        <pc:chgData name="John Mclaverty" userId="352e8b62f5b209eb" providerId="LiveId" clId="{37842AC1-5250-4501-9D5D-8E00B31F886E}" dt="2022-10-03T15:10:53.543" v="1176" actId="2696"/>
        <pc:sldMkLst>
          <pc:docMk/>
          <pc:sldMk cId="2847778578" sldId="376"/>
        </pc:sldMkLst>
        <pc:graphicFrameChg chg="add del mod">
          <ac:chgData name="John Mclaverty" userId="352e8b62f5b209eb" providerId="LiveId" clId="{37842AC1-5250-4501-9D5D-8E00B31F886E}" dt="2022-10-03T14:57:25.040" v="735" actId="21"/>
          <ac:graphicFrameMkLst>
            <pc:docMk/>
            <pc:sldMk cId="2847778578" sldId="376"/>
            <ac:graphicFrameMk id="2" creationId="{BC7EFA38-9DB6-83D7-7DEC-1D3E57730185}"/>
          </ac:graphicFrameMkLst>
        </pc:graphicFrameChg>
      </pc:sldChg>
      <pc:sldChg chg="addSp modSp add del ord">
        <pc:chgData name="John Mclaverty" userId="352e8b62f5b209eb" providerId="LiveId" clId="{37842AC1-5250-4501-9D5D-8E00B31F886E}" dt="2022-10-03T15:11:29.165" v="1179"/>
        <pc:sldMkLst>
          <pc:docMk/>
          <pc:sldMk cId="1485275883" sldId="377"/>
        </pc:sldMkLst>
        <pc:spChg chg="add mod">
          <ac:chgData name="John Mclaverty" userId="352e8b62f5b209eb" providerId="LiveId" clId="{37842AC1-5250-4501-9D5D-8E00B31F886E}" dt="2022-10-03T15:11:14.732" v="1178"/>
          <ac:spMkLst>
            <pc:docMk/>
            <pc:sldMk cId="1485275883" sldId="377"/>
            <ac:spMk id="2" creationId="{28869C47-50DF-1F9D-161B-F9B9DA2D32CA}"/>
          </ac:spMkLst>
        </pc:spChg>
        <pc:spChg chg="add mod">
          <ac:chgData name="John Mclaverty" userId="352e8b62f5b209eb" providerId="LiveId" clId="{37842AC1-5250-4501-9D5D-8E00B31F886E}" dt="2022-10-03T15:11:29.165" v="1179"/>
          <ac:spMkLst>
            <pc:docMk/>
            <pc:sldMk cId="1485275883" sldId="377"/>
            <ac:spMk id="4" creationId="{89203A1B-0176-8762-6395-741B8BC76530}"/>
          </ac:spMkLst>
        </pc:spChg>
      </pc:sldChg>
      <pc:sldChg chg="addSp modSp add ord modNotesTx">
        <pc:chgData name="John Mclaverty" userId="352e8b62f5b209eb" providerId="LiveId" clId="{37842AC1-5250-4501-9D5D-8E00B31F886E}" dt="2022-10-03T15:14:49.750" v="1475"/>
        <pc:sldMkLst>
          <pc:docMk/>
          <pc:sldMk cId="668670637" sldId="378"/>
        </pc:sldMkLst>
        <pc:spChg chg="add mod">
          <ac:chgData name="John Mclaverty" userId="352e8b62f5b209eb" providerId="LiveId" clId="{37842AC1-5250-4501-9D5D-8E00B31F886E}" dt="2022-10-03T15:14:37.900" v="1474"/>
          <ac:spMkLst>
            <pc:docMk/>
            <pc:sldMk cId="668670637" sldId="378"/>
            <ac:spMk id="2" creationId="{81746612-DFC1-72FD-424D-9D8CFF2B2137}"/>
          </ac:spMkLst>
        </pc:spChg>
        <pc:spChg chg="add mod">
          <ac:chgData name="John Mclaverty" userId="352e8b62f5b209eb" providerId="LiveId" clId="{37842AC1-5250-4501-9D5D-8E00B31F886E}" dt="2022-10-03T15:14:49.750" v="1475"/>
          <ac:spMkLst>
            <pc:docMk/>
            <pc:sldMk cId="668670637" sldId="378"/>
            <ac:spMk id="4" creationId="{7E5F0D7E-6831-F5A5-28B6-C8217959808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128"/>
              </a:defRPr>
            </a:lvl1pPr>
          </a:lstStyle>
          <a:p>
            <a:pPr>
              <a:defRPr/>
            </a:pPr>
            <a:fld id="{504D4C21-8799-4D61-9557-BECA4C15D8FC}" type="datetimeFigureOut">
              <a:rPr lang="en-US"/>
              <a:pPr>
                <a:defRPr/>
              </a:pPr>
              <a:t>10/21/2022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9A944B1-37BF-4E76-A9CB-20A0D1FDCA4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ea typeface="ＭＳ Ｐゴシック" charset="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charset="-128"/>
              </a:defRPr>
            </a:lvl1pPr>
          </a:lstStyle>
          <a:p>
            <a:pPr>
              <a:defRPr/>
            </a:pPr>
            <a:fld id="{819E16AD-56EC-4332-A8C9-C923717574CA}" type="datetimeFigureOut">
              <a:rPr lang="en-US"/>
              <a:pPr>
                <a:defRPr/>
              </a:pPr>
              <a:t>10/21/2022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15A8C15-4A55-4F1B-ACB3-A0EE3499995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2"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policy-practice.oxfam.org.uk/publications/a-tale-of-two-britains-inequality-in-the-uk-31415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creativecommons.org/publicdomain/zero/1.0/deed.e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This cross-curricular resource for 9-14 year olds uses the World Cup to engage learners critically with the question: </a:t>
            </a:r>
            <a:r>
              <a:rPr lang="en-GB" sz="1200" i="1" kern="1200" dirty="0">
                <a:solidFill>
                  <a:schemeClr val="tx1"/>
                </a:solidFill>
                <a:effectLst/>
                <a:latin typeface="Arial" panose="020B0604020202020204" pitchFamily="34" charset="0"/>
                <a:ea typeface="ＭＳ Ｐゴシック" pitchFamily="2" charset="-128"/>
                <a:cs typeface="Arial" panose="020B0604020202020204" pitchFamily="34" charset="0"/>
              </a:rPr>
              <a:t>Is the world a fair place?</a:t>
            </a: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 Through this engagement, they will think carefully about one key current global issue – inequality. Learners will compare statistics about the countries playing in the World Cup, including their FIFA rankings, average incomes, and levels of inequality. They will also explore gender inequality through the lens of football and think critically about why fewer women play football than men. Finally, learners will consider how fairness relates to rules, not just in making the game of football fair, but in our society in general.</a:t>
            </a:r>
          </a:p>
          <a:p>
            <a:endParaRPr lang="en-US" altLang="en-US" dirty="0">
              <a:ea typeface="ＭＳ Ｐゴシック" panose="020B0600070205080204" pitchFamily="34" charset="-128"/>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E36DF9B-B67D-49D5-AB46-F3242F38D9B8}" type="slidenum">
              <a:rPr lang="en-GB" altLang="en-US"/>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dirty="0">
                <a:latin typeface="Arial" panose="020B0604020202020204" pitchFamily="34" charset="0"/>
                <a:ea typeface="ＭＳ Ｐゴシック" charset="-128"/>
                <a:cs typeface="Arial" panose="020B0604020202020204" pitchFamily="34" charset="0"/>
              </a:rPr>
              <a:t>Average annual income per person: Costa Rica (US$12,509), England (figures are for the UK) (US$47,334), Senegal (US$1,606)</a:t>
            </a:r>
          </a:p>
          <a:p>
            <a:pPr>
              <a:defRPr/>
            </a:pPr>
            <a:endParaRPr lang="en-US" dirty="0">
              <a:latin typeface="Arial" panose="020B0604020202020204" pitchFamily="34" charset="0"/>
              <a:ea typeface="ＭＳ Ｐゴシック" charset="-128"/>
              <a:cs typeface="Arial" panose="020B0604020202020204" pitchFamily="34" charset="0"/>
            </a:endParaRPr>
          </a:p>
          <a:p>
            <a:pPr>
              <a:defRPr/>
            </a:pPr>
            <a:r>
              <a:rPr lang="en-US" dirty="0">
                <a:latin typeface="Arial" panose="020B0604020202020204" pitchFamily="34" charset="0"/>
                <a:ea typeface="ＭＳ Ｐゴシック" charset="-128"/>
                <a:cs typeface="Arial" panose="020B0604020202020204" pitchFamily="34" charset="0"/>
              </a:rPr>
              <a:t>No Low-income countries qualified for the 2022 World Cup. Why might this be?</a:t>
            </a:r>
          </a:p>
          <a:p>
            <a:pPr>
              <a:defRPr/>
            </a:pPr>
            <a:endParaRPr lang="en-US" dirty="0">
              <a:latin typeface="Arial" panose="020B0604020202020204" pitchFamily="34" charset="0"/>
              <a:ea typeface="ＭＳ Ｐゴシック" charset="-128"/>
              <a:cs typeface="Arial" panose="020B0604020202020204" pitchFamily="34" charset="0"/>
            </a:endParaRPr>
          </a:p>
          <a:p>
            <a:pPr>
              <a:defRPr/>
            </a:pPr>
            <a:r>
              <a:rPr lang="en-GB" b="1" dirty="0">
                <a:latin typeface="Arial" panose="020B0604020202020204" pitchFamily="34" charset="0"/>
                <a:cs typeface="Arial" panose="020B0604020202020204" pitchFamily="34" charset="0"/>
              </a:rPr>
              <a:t>Data source:  </a:t>
            </a:r>
            <a:r>
              <a:rPr lang="en-GB" dirty="0">
                <a:latin typeface="Arial" panose="020B0604020202020204" pitchFamily="34" charset="0"/>
                <a:cs typeface="Arial" panose="020B0604020202020204" pitchFamily="34" charset="0"/>
              </a:rPr>
              <a:t>These figures are for GDP per capita, (current US$), World Bank: https://data.worldbank.org/indicator/NY.GDP.PCAP.CD</a:t>
            </a:r>
            <a:r>
              <a:rPr lang="en-GB" u="sng" dirty="0">
                <a:latin typeface="Arial" panose="020B0604020202020204" pitchFamily="34" charset="0"/>
                <a:ea typeface="+mn-ea"/>
                <a:cs typeface="Arial" panose="020B0604020202020204" pitchFamily="34" charset="0"/>
              </a:rPr>
              <a:t> </a:t>
            </a:r>
            <a:endParaRPr lang="en-GB" dirty="0">
              <a:latin typeface="Arial" panose="020B0604020202020204" pitchFamily="34" charset="0"/>
              <a:ea typeface="+mn-ea"/>
              <a:cs typeface="Arial" panose="020B0604020202020204" pitchFamily="34" charset="0"/>
            </a:endParaRPr>
          </a:p>
          <a:p>
            <a:pPr>
              <a:defRPr/>
            </a:pPr>
            <a:r>
              <a:rPr lang="en-GB" i="1" dirty="0">
                <a:latin typeface="Arial" panose="020B0604020202020204" pitchFamily="34" charset="0"/>
                <a:cs typeface="Arial" panose="020B0604020202020204" pitchFamily="34" charset="0"/>
              </a:rPr>
              <a:t>Figures correct at the time of publication.</a:t>
            </a:r>
          </a:p>
          <a:p>
            <a:pPr>
              <a:defRPr/>
            </a:pPr>
            <a:endParaRPr lang="en-GB" i="1" dirty="0">
              <a:latin typeface="Arial" panose="020B0604020202020204" pitchFamily="34" charset="0"/>
              <a:cs typeface="Arial" panose="020B0604020202020204" pitchFamily="34" charset="0"/>
            </a:endParaRPr>
          </a:p>
          <a:p>
            <a:pPr>
              <a:defRPr/>
            </a:pPr>
            <a:r>
              <a:rPr lang="en-GB" i="1" dirty="0">
                <a:latin typeface="Arial" panose="020B0604020202020204" pitchFamily="34" charset="0"/>
                <a:cs typeface="Arial" panose="020B0604020202020204" pitchFamily="34" charset="0"/>
              </a:rPr>
              <a:t>Exchange rates for £s have not been given because of the volatile exchange rates in 2022. They may be calculated using an online currency converter.</a:t>
            </a:r>
          </a:p>
          <a:p>
            <a:pPr>
              <a:defRPr/>
            </a:pPr>
            <a:endParaRPr lang="en-GB" i="1" dirty="0">
              <a:latin typeface="Arial" panose="020B0604020202020204" pitchFamily="34" charset="0"/>
              <a:cs typeface="Arial" panose="020B0604020202020204" pitchFamily="34" charset="0"/>
            </a:endParaRPr>
          </a:p>
          <a:p>
            <a:pPr>
              <a:defRPr/>
            </a:pPr>
            <a:endParaRPr lang="en-GB" i="1" dirty="0">
              <a:latin typeface="Arial" panose="020B0604020202020204" pitchFamily="34" charset="0"/>
              <a:cs typeface="Arial" panose="020B0604020202020204" pitchFamily="34"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BFBB4FC-D0A3-430D-AC63-F82FC4DA4EE0}"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Explain that this</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data shows</a:t>
            </a:r>
            <a:r>
              <a:rPr lang="en-GB" altLang="en-US" dirty="0">
                <a:latin typeface="Arial" panose="020B0604020202020204" pitchFamily="34" charset="0"/>
                <a:ea typeface="ＭＳ Ｐゴシック" panose="020B0600070205080204" pitchFamily="34" charset="-128"/>
                <a:cs typeface="Arial" panose="020B0604020202020204" pitchFamily="34" charset="0"/>
              </a:rPr>
              <a:t> the annual average income per person (in US$) for the 32 countries</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taking part in the 2022 </a:t>
            </a:r>
            <a:r>
              <a:rPr lang="en-GB" altLang="en-US" dirty="0">
                <a:latin typeface="Arial" panose="020B0604020202020204" pitchFamily="34" charset="0"/>
                <a:ea typeface="ＭＳ Ｐゴシック" panose="020B0600070205080204" pitchFamily="34" charset="-128"/>
                <a:cs typeface="Arial" panose="020B0604020202020204" pitchFamily="34" charset="0"/>
              </a:rPr>
              <a:t>World Cup.</a:t>
            </a:r>
          </a:p>
          <a:p>
            <a:pPr>
              <a:defRPr/>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Discuss the data with learners. Possible questions include:</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marL="171450" indent="-171450">
              <a:spcAft>
                <a:spcPts val="1200"/>
              </a:spcAft>
              <a:buFont typeface="Arial" panose="020B0604020202020204" pitchFamily="34" charset="0"/>
              <a:buChar char="•"/>
              <a:defRPr/>
            </a:pPr>
            <a:r>
              <a:rPr lang="en-GB" altLang="en-US" i="1" dirty="0">
                <a:latin typeface="Arial" panose="020B0604020202020204" pitchFamily="34" charset="0"/>
                <a:ea typeface="ＭＳ Ｐゴシック" panose="020B0600070205080204" pitchFamily="34" charset="-128"/>
                <a:cs typeface="Arial" panose="020B0604020202020204" pitchFamily="34" charset="0"/>
              </a:rPr>
              <a:t>What is the highest average income per person? Which country do you think this is? </a:t>
            </a:r>
          </a:p>
          <a:p>
            <a:pPr>
              <a:spcAft>
                <a:spcPts val="1200"/>
              </a:spcAft>
              <a:buFont typeface="Arial" panose="020B0604020202020204" pitchFamily="34" charset="0"/>
              <a:buNone/>
              <a:defRPr/>
            </a:pPr>
            <a:r>
              <a:rPr lang="en-GB" altLang="en-US" b="1" i="1" dirty="0">
                <a:latin typeface="Arial" panose="020B0604020202020204" pitchFamily="34" charset="0"/>
                <a:ea typeface="ＭＳ Ｐゴシック" panose="020B0600070205080204" pitchFamily="34" charset="-128"/>
                <a:cs typeface="Arial" panose="020B0604020202020204" pitchFamily="34" charset="0"/>
              </a:rPr>
              <a:t>Answer:</a:t>
            </a:r>
            <a:r>
              <a:rPr lang="en-GB" altLang="en-US" b="1" i="1" baseline="0" dirty="0">
                <a:latin typeface="Arial" panose="020B0604020202020204" pitchFamily="34" charset="0"/>
                <a:ea typeface="ＭＳ Ｐゴシック" panose="020B0600070205080204" pitchFamily="34" charset="-128"/>
                <a:cs typeface="Arial" panose="020B0604020202020204" pitchFamily="34" charset="0"/>
              </a:rPr>
              <a:t> </a:t>
            </a:r>
            <a:r>
              <a:rPr lang="en-GB" altLang="en-US" i="1" dirty="0">
                <a:latin typeface="Arial" panose="020B0604020202020204" pitchFamily="34" charset="0"/>
                <a:ea typeface="ＭＳ Ｐゴシック" panose="020B0600070205080204" pitchFamily="34" charset="-128"/>
                <a:cs typeface="Arial" panose="020B0604020202020204" pitchFamily="34" charset="0"/>
              </a:rPr>
              <a:t>Switzerland (US$93,457)</a:t>
            </a:r>
          </a:p>
          <a:p>
            <a:pPr marL="171450" indent="-171450">
              <a:spcAft>
                <a:spcPts val="1200"/>
              </a:spcAft>
              <a:buFont typeface="Arial" panose="020B0604020202020204" pitchFamily="34" charset="0"/>
              <a:buChar char="•"/>
              <a:defRPr/>
            </a:pPr>
            <a:r>
              <a:rPr lang="en-GB" altLang="en-US" i="1" dirty="0">
                <a:latin typeface="Arial" panose="020B0604020202020204" pitchFamily="34" charset="0"/>
                <a:ea typeface="ＭＳ Ｐゴシック" panose="020B0600070205080204" pitchFamily="34" charset="-128"/>
                <a:cs typeface="Arial" panose="020B0604020202020204" pitchFamily="34" charset="0"/>
              </a:rPr>
              <a:t>What is the lowest average income per person? Which country do you think this is?</a:t>
            </a:r>
          </a:p>
          <a:p>
            <a:pPr>
              <a:spcAft>
                <a:spcPts val="1200"/>
              </a:spcAft>
              <a:buFont typeface="Arial" panose="020B0604020202020204" pitchFamily="34" charset="0"/>
              <a:buNone/>
              <a:defRPr/>
            </a:pPr>
            <a:r>
              <a:rPr lang="en-GB" altLang="en-US" b="1" i="1" dirty="0">
                <a:latin typeface="Arial" panose="020B0604020202020204" pitchFamily="34" charset="0"/>
                <a:ea typeface="ＭＳ Ｐゴシック" panose="020B0600070205080204" pitchFamily="34" charset="-128"/>
                <a:cs typeface="Arial" panose="020B0604020202020204" pitchFamily="34" charset="0"/>
              </a:rPr>
              <a:t>Answer: </a:t>
            </a:r>
            <a:r>
              <a:rPr lang="en-GB" altLang="en-US" i="1" dirty="0">
                <a:latin typeface="Arial" panose="020B0604020202020204" pitchFamily="34" charset="0"/>
                <a:ea typeface="ＭＳ Ｐゴシック" panose="020B0600070205080204" pitchFamily="34" charset="-128"/>
                <a:cs typeface="Arial" panose="020B0604020202020204" pitchFamily="34" charset="0"/>
              </a:rPr>
              <a:t>Senegal (US$1,606)</a:t>
            </a:r>
          </a:p>
          <a:p>
            <a:pPr marL="171450" indent="-171450">
              <a:spcAft>
                <a:spcPts val="1200"/>
              </a:spcAft>
              <a:buFont typeface="Arial" panose="020B0604020202020204" pitchFamily="34" charset="0"/>
              <a:buChar char="•"/>
              <a:defRPr/>
            </a:pPr>
            <a:r>
              <a:rPr lang="en-GB" altLang="en-US" i="1" dirty="0">
                <a:latin typeface="Arial" panose="020B0604020202020204" pitchFamily="34" charset="0"/>
                <a:ea typeface="ＭＳ Ｐゴシック" panose="020B0600070205080204" pitchFamily="34" charset="-128"/>
                <a:cs typeface="Arial" panose="020B0604020202020204" pitchFamily="34" charset="0"/>
              </a:rPr>
              <a:t>Which do you think is the average income per person for England? </a:t>
            </a:r>
          </a:p>
          <a:p>
            <a:pPr>
              <a:spcAft>
                <a:spcPts val="1200"/>
              </a:spcAft>
              <a:buFont typeface="Arial" panose="020B0604020202020204" pitchFamily="34" charset="0"/>
              <a:buNone/>
              <a:defRPr/>
            </a:pPr>
            <a:r>
              <a:rPr lang="en-GB" altLang="en-US" b="1" i="1" dirty="0">
                <a:latin typeface="Arial" panose="020B0604020202020204" pitchFamily="34" charset="0"/>
                <a:ea typeface="ＭＳ Ｐゴシック" panose="020B0600070205080204" pitchFamily="34" charset="-128"/>
                <a:cs typeface="Arial" panose="020B0604020202020204" pitchFamily="34" charset="0"/>
              </a:rPr>
              <a:t>Answer: </a:t>
            </a:r>
            <a:r>
              <a:rPr lang="en-GB" altLang="en-US" b="0" i="1" dirty="0">
                <a:latin typeface="Arial" panose="020B0604020202020204" pitchFamily="34" charset="0"/>
                <a:ea typeface="ＭＳ Ｐゴシック" panose="020B0600070205080204" pitchFamily="34" charset="-128"/>
                <a:cs typeface="Arial" panose="020B0604020202020204" pitchFamily="34" charset="0"/>
              </a:rPr>
              <a:t>US</a:t>
            </a:r>
            <a:r>
              <a:rPr lang="en-GB" altLang="en-US" i="1" dirty="0">
                <a:latin typeface="Arial" panose="020B0604020202020204" pitchFamily="34" charset="0"/>
                <a:ea typeface="ＭＳ Ｐゴシック" panose="020B0600070205080204" pitchFamily="34" charset="-128"/>
                <a:cs typeface="Arial" panose="020B0604020202020204" pitchFamily="34" charset="0"/>
              </a:rPr>
              <a:t>$47,337</a:t>
            </a:r>
          </a:p>
          <a:p>
            <a:pPr marL="171450" indent="-171450">
              <a:spcAft>
                <a:spcPts val="1200"/>
              </a:spcAft>
              <a:buFont typeface="Arial" panose="020B0604020202020204" pitchFamily="34" charset="0"/>
              <a:buChar char="•"/>
              <a:defRPr/>
            </a:pPr>
            <a:r>
              <a:rPr lang="en-GB" altLang="en-US" i="1" dirty="0">
                <a:latin typeface="Arial" panose="020B0604020202020204" pitchFamily="34" charset="0"/>
                <a:ea typeface="ＭＳ Ｐゴシック" panose="020B0600070205080204" pitchFamily="34" charset="-128"/>
                <a:cs typeface="Arial" panose="020B0604020202020204" pitchFamily="34" charset="0"/>
              </a:rPr>
              <a:t>Which do</a:t>
            </a:r>
            <a:r>
              <a:rPr lang="en-GB" altLang="en-US" i="1" baseline="0" dirty="0">
                <a:latin typeface="Arial" panose="020B0604020202020204" pitchFamily="34" charset="0"/>
                <a:ea typeface="ＭＳ Ｐゴシック" panose="020B0600070205080204" pitchFamily="34" charset="-128"/>
                <a:cs typeface="Arial" panose="020B0604020202020204" pitchFamily="34" charset="0"/>
              </a:rPr>
              <a:t> you think </a:t>
            </a:r>
            <a:r>
              <a:rPr lang="en-GB" altLang="en-US" i="1" dirty="0">
                <a:latin typeface="Arial" panose="020B0604020202020204" pitchFamily="34" charset="0"/>
                <a:ea typeface="ＭＳ Ｐゴシック" panose="020B0600070205080204" pitchFamily="34" charset="-128"/>
                <a:cs typeface="Arial" panose="020B0604020202020204" pitchFamily="34" charset="0"/>
              </a:rPr>
              <a:t>is the average income per person for Brazil? </a:t>
            </a:r>
          </a:p>
          <a:p>
            <a:pPr>
              <a:spcAft>
                <a:spcPts val="1200"/>
              </a:spcAft>
              <a:buFont typeface="Arial" panose="020B0604020202020204" pitchFamily="34" charset="0"/>
              <a:buNone/>
              <a:defRPr/>
            </a:pPr>
            <a:r>
              <a:rPr lang="en-GB" altLang="en-US" b="1" i="1" dirty="0">
                <a:latin typeface="Arial" panose="020B0604020202020204" pitchFamily="34" charset="0"/>
                <a:ea typeface="ＭＳ Ｐゴシック" panose="020B0600070205080204" pitchFamily="34" charset="-128"/>
                <a:cs typeface="Arial" panose="020B0604020202020204" pitchFamily="34" charset="0"/>
              </a:rPr>
              <a:t>Answer: </a:t>
            </a:r>
            <a:r>
              <a:rPr lang="en-GB" altLang="en-US" b="0" i="1" dirty="0">
                <a:latin typeface="Arial" panose="020B0604020202020204" pitchFamily="34" charset="0"/>
                <a:ea typeface="ＭＳ Ｐゴシック" panose="020B0600070205080204" pitchFamily="34" charset="-128"/>
                <a:cs typeface="Arial" panose="020B0604020202020204" pitchFamily="34" charset="0"/>
              </a:rPr>
              <a:t>US</a:t>
            </a:r>
            <a:r>
              <a:rPr lang="en-GB" altLang="en-US" i="1" dirty="0">
                <a:latin typeface="Arial" panose="020B0604020202020204" pitchFamily="34" charset="0"/>
                <a:ea typeface="ＭＳ Ｐゴシック" panose="020B0600070205080204" pitchFamily="34" charset="-128"/>
                <a:cs typeface="Arial" panose="020B0604020202020204" pitchFamily="34" charset="0"/>
              </a:rPr>
              <a:t>$7,519</a:t>
            </a:r>
          </a:p>
          <a:p>
            <a:pPr marL="171450" indent="-171450">
              <a:spcAft>
                <a:spcPts val="1200"/>
              </a:spcAft>
              <a:buFont typeface="Arial" panose="020B0604020202020204" pitchFamily="34" charset="0"/>
              <a:buChar char="•"/>
              <a:defRPr/>
            </a:pPr>
            <a:r>
              <a:rPr lang="en-GB" altLang="en-US" i="1" dirty="0">
                <a:latin typeface="Arial" panose="020B0604020202020204" pitchFamily="34" charset="0"/>
                <a:ea typeface="ＭＳ Ｐゴシック" panose="020B0600070205080204" pitchFamily="34" charset="-128"/>
                <a:cs typeface="Arial" panose="020B0604020202020204" pitchFamily="34" charset="0"/>
              </a:rPr>
              <a:t>Are</a:t>
            </a:r>
            <a:r>
              <a:rPr lang="en-GB" altLang="en-US" i="1" baseline="0" dirty="0">
                <a:latin typeface="Arial" panose="020B0604020202020204" pitchFamily="34" charset="0"/>
                <a:ea typeface="ＭＳ Ｐゴシック" panose="020B0600070205080204" pitchFamily="34" charset="-128"/>
                <a:cs typeface="Arial" panose="020B0604020202020204" pitchFamily="34" charset="0"/>
              </a:rPr>
              <a:t> you surprised by this data? If so, why?</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defRPr/>
            </a:pPr>
            <a:endParaRPr lang="en-GB" altLang="en-US" dirty="0">
              <a:ea typeface="ＭＳ Ｐゴシック" panose="020B0600070205080204" pitchFamily="34" charset="-128"/>
            </a:endParaRP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E823F32-4688-487A-AE78-D2BDA88A6336}" type="slidenum">
              <a:rPr lang="en-GB" altLang="en-US">
                <a:latin typeface="Arial" panose="020B0604020202020204" pitchFamily="34" charset="0"/>
              </a:rPr>
              <a:pPr>
                <a:spcBef>
                  <a:spcPct val="0"/>
                </a:spcBef>
              </a:pPr>
              <a:t>11</a:t>
            </a:fld>
            <a:endParaRPr lang="en-GB"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GB" sz="1200" kern="1200" dirty="0">
              <a:solidFill>
                <a:schemeClr val="tx1"/>
              </a:solidFill>
              <a:effectLst/>
              <a:latin typeface="+mn-lt"/>
              <a:ea typeface="+mn-ea"/>
              <a:cs typeface="+mn-cs"/>
            </a:endParaRPr>
          </a:p>
          <a:p>
            <a:pPr eaLnBrk="1" hangingPunct="1">
              <a:spcBef>
                <a:spcPct val="0"/>
              </a:spcBef>
              <a:defRPr/>
            </a:pPr>
            <a:endParaRPr lang="en-GB" altLang="en-US" dirty="0">
              <a:ea typeface="ＭＳ Ｐゴシック" panose="020B0600070205080204" pitchFamily="34" charset="-128"/>
            </a:endParaRPr>
          </a:p>
          <a:p>
            <a:pPr eaLnBrk="1" hangingPunct="1">
              <a:spcBef>
                <a:spcPct val="0"/>
              </a:spcBef>
              <a:defRPr/>
            </a:pPr>
            <a:endParaRPr lang="en-GB" altLang="en-US" dirty="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F2699E1-C91D-4F14-89D5-381AB5E4E70B}" type="slidenum">
              <a:rPr lang="en-GB" altLang="en-US">
                <a:latin typeface="Arial" panose="020B0604020202020204" pitchFamily="34" charset="0"/>
              </a:rPr>
              <a:pPr>
                <a:spcBef>
                  <a:spcPct val="0"/>
                </a:spcBef>
              </a:pPr>
              <a:t>12</a:t>
            </a:fld>
            <a:endParaRPr lang="en-GB" altLang="en-US">
              <a:latin typeface="Arial" panose="020B0604020202020204" pitchFamily="34" charset="0"/>
            </a:endParaRPr>
          </a:p>
        </p:txBody>
      </p:sp>
    </p:spTree>
    <p:extLst>
      <p:ext uri="{BB962C8B-B14F-4D97-AF65-F5344CB8AC3E}">
        <p14:creationId xmlns:p14="http://schemas.microsoft.com/office/powerpoint/2010/main" val="454554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r>
              <a:rPr lang="en-GB" sz="1200" kern="1200" dirty="0">
                <a:solidFill>
                  <a:schemeClr val="tx1"/>
                </a:solidFill>
                <a:latin typeface="Arial" panose="020B0604020202020204" pitchFamily="34" charset="0"/>
                <a:ea typeface="+mn-ea"/>
                <a:cs typeface="Arial" panose="020B0604020202020204" pitchFamily="34" charset="0"/>
              </a:rPr>
              <a:t>This world map shows average annual income per person in different countries across the world. </a:t>
            </a:r>
            <a:r>
              <a:rPr lang="en-GB" sz="1200" strike="noStrike" kern="1200" dirty="0">
                <a:solidFill>
                  <a:schemeClr val="tx1"/>
                </a:solidFill>
                <a:latin typeface="Arial" panose="020B0604020202020204" pitchFamily="34" charset="0"/>
                <a:ea typeface="+mn-ea"/>
                <a:cs typeface="Arial" panose="020B0604020202020204" pitchFamily="34" charset="0"/>
              </a:rPr>
              <a:t>Countries with a lower average income</a:t>
            </a:r>
            <a:r>
              <a:rPr lang="en-GB" sz="1200" kern="1200" dirty="0">
                <a:solidFill>
                  <a:schemeClr val="tx1"/>
                </a:solidFill>
                <a:latin typeface="Arial" panose="020B0604020202020204" pitchFamily="34" charset="0"/>
                <a:ea typeface="+mn-ea"/>
                <a:cs typeface="Arial" panose="020B0604020202020204" pitchFamily="34" charset="0"/>
              </a:rPr>
              <a:t> are shaded in purples; those with</a:t>
            </a:r>
            <a:r>
              <a:rPr lang="en-GB" sz="1200" kern="1200" baseline="0" dirty="0">
                <a:solidFill>
                  <a:schemeClr val="tx1"/>
                </a:solidFill>
                <a:latin typeface="Arial" panose="020B0604020202020204" pitchFamily="34" charset="0"/>
                <a:ea typeface="+mn-ea"/>
                <a:cs typeface="Arial" panose="020B0604020202020204" pitchFamily="34" charset="0"/>
              </a:rPr>
              <a:t> </a:t>
            </a:r>
            <a:r>
              <a:rPr lang="en-GB" sz="1200" kern="1200" dirty="0">
                <a:solidFill>
                  <a:schemeClr val="tx1"/>
                </a:solidFill>
                <a:latin typeface="Arial" panose="020B0604020202020204" pitchFamily="34" charset="0"/>
                <a:ea typeface="+mn-ea"/>
                <a:cs typeface="Arial" panose="020B0604020202020204" pitchFamily="34" charset="0"/>
              </a:rPr>
              <a:t>a higher average</a:t>
            </a:r>
            <a:r>
              <a:rPr lang="en-GB" sz="1200" kern="1200" baseline="0" dirty="0">
                <a:solidFill>
                  <a:schemeClr val="tx1"/>
                </a:solidFill>
                <a:latin typeface="Arial" panose="020B0604020202020204" pitchFamily="34" charset="0"/>
                <a:ea typeface="+mn-ea"/>
                <a:cs typeface="Arial" panose="020B0604020202020204" pitchFamily="34" charset="0"/>
              </a:rPr>
              <a:t> </a:t>
            </a:r>
            <a:r>
              <a:rPr lang="en-GB" sz="1200" kern="1200" dirty="0">
                <a:solidFill>
                  <a:schemeClr val="tx1"/>
                </a:solidFill>
                <a:latin typeface="Arial" panose="020B0604020202020204" pitchFamily="34" charset="0"/>
                <a:ea typeface="+mn-ea"/>
                <a:cs typeface="Arial" panose="020B0604020202020204" pitchFamily="34" charset="0"/>
              </a:rPr>
              <a:t>income are shaded in greens.</a:t>
            </a:r>
          </a:p>
          <a:p>
            <a:endParaRPr lang="en-GB" sz="1200" kern="1200" dirty="0">
              <a:solidFill>
                <a:schemeClr val="tx1"/>
              </a:solidFill>
              <a:latin typeface="Arial" panose="020B0604020202020204" pitchFamily="34" charset="0"/>
              <a:ea typeface="+mn-ea"/>
              <a:cs typeface="Arial" panose="020B0604020202020204" pitchFamily="34" charset="0"/>
            </a:endParaRPr>
          </a:p>
          <a:p>
            <a:r>
              <a:rPr lang="en-GB" b="1" dirty="0">
                <a:latin typeface="Arial" panose="020B0604020202020204" pitchFamily="34" charset="0"/>
                <a:cs typeface="Arial" panose="020B0604020202020204" pitchFamily="34" charset="0"/>
              </a:rPr>
              <a:t>Credit: </a:t>
            </a:r>
            <a:r>
              <a:rPr lang="en-GB" b="0" dirty="0">
                <a:latin typeface="Arial" panose="020B0604020202020204" pitchFamily="34" charset="0"/>
                <a:cs typeface="Arial" panose="020B0604020202020204" pitchFamily="34" charset="0"/>
              </a:rPr>
              <a:t>World Bank,</a:t>
            </a:r>
            <a:r>
              <a:rPr lang="en-GB" b="0" baseline="0" dirty="0">
                <a:latin typeface="Arial" panose="020B0604020202020204" pitchFamily="34" charset="0"/>
                <a:cs typeface="Arial" panose="020B0604020202020204" pitchFamily="34" charset="0"/>
              </a:rPr>
              <a:t> 2021.</a:t>
            </a:r>
            <a:r>
              <a:rPr lang="en-GB" b="1"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https://datatopics.worldbank.org/</a:t>
            </a:r>
            <a:r>
              <a:rPr lang="en-GB" b="0" dirty="0">
                <a:solidFill>
                  <a:srgbClr val="7030A0"/>
                </a:solidFill>
                <a:latin typeface="Arial" panose="020B0604020202020204" pitchFamily="34" charset="0"/>
                <a:cs typeface="Arial" panose="020B0604020202020204" pitchFamily="34" charset="0"/>
              </a:rPr>
              <a:t>world-development-indicators</a:t>
            </a:r>
            <a:r>
              <a:rPr lang="en-GB" b="0" dirty="0">
                <a:latin typeface="Arial" panose="020B0604020202020204" pitchFamily="34" charset="0"/>
                <a:cs typeface="Arial" panose="020B0604020202020204" pitchFamily="34" charset="0"/>
              </a:rPr>
              <a:t>/the-world-by-income-and-region.html</a:t>
            </a:r>
            <a:r>
              <a:rPr lang="en-GB" sz="1200" b="0" u="sng" kern="1200" dirty="0">
                <a:solidFill>
                  <a:schemeClr val="tx1"/>
                </a:solidFill>
                <a:latin typeface="Arial" panose="020B0604020202020204" pitchFamily="34" charset="0"/>
                <a:ea typeface="+mn-ea"/>
                <a:cs typeface="Arial" panose="020B0604020202020204" pitchFamily="34" charset="0"/>
              </a:rPr>
              <a:t> </a:t>
            </a:r>
            <a:endParaRPr lang="en-GB" sz="1200" b="0" kern="1200" dirty="0">
              <a:solidFill>
                <a:schemeClr val="tx1"/>
              </a:solidFill>
              <a:latin typeface="Arial" panose="020B0604020202020204" pitchFamily="34" charset="0"/>
              <a:ea typeface="+mn-ea"/>
              <a:cs typeface="Arial" panose="020B0604020202020204" pitchFamily="34" charset="0"/>
            </a:endParaRPr>
          </a:p>
          <a:p>
            <a:pPr>
              <a:defRPr/>
            </a:pPr>
            <a:endParaRPr lang="en-GB" dirty="0">
              <a:latin typeface="Arial" panose="020B0604020202020204" pitchFamily="34" charset="0"/>
              <a:ea typeface="+mn-ea"/>
              <a:cs typeface="Arial" panose="020B0604020202020204" pitchFamily="34"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D740E0-C2A7-4F8D-81D8-E7E0264A6CFF}" type="slidenum">
              <a:rPr lang="en-GB" altLang="en-US"/>
              <a:pPr/>
              <a:t>13</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Ask</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learners</a:t>
            </a:r>
            <a:r>
              <a:rPr lang="en-GB" altLang="en-US" dirty="0">
                <a:latin typeface="Arial" panose="020B0604020202020204" pitchFamily="34" charset="0"/>
                <a:ea typeface="ＭＳ Ｐゴシック" panose="020B0600070205080204" pitchFamily="34" charset="-128"/>
                <a:cs typeface="Arial" panose="020B0604020202020204" pitchFamily="34" charset="0"/>
              </a:rPr>
              <a:t> to consider about how a country’s income or</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a:t>
            </a:r>
            <a:r>
              <a:rPr lang="en-GB" altLang="en-US" dirty="0">
                <a:latin typeface="Arial" panose="020B0604020202020204" pitchFamily="34" charset="0"/>
                <a:ea typeface="ＭＳ Ｐゴシック" panose="020B0600070205080204" pitchFamily="34" charset="-128"/>
                <a:cs typeface="Arial" panose="020B0604020202020204" pitchFamily="34" charset="0"/>
              </a:rPr>
              <a:t>wealth can affect football both</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a:t>
            </a:r>
            <a:r>
              <a:rPr lang="en-GB" altLang="en-US" dirty="0">
                <a:latin typeface="Arial" panose="020B0604020202020204" pitchFamily="34" charset="0"/>
                <a:ea typeface="ＭＳ Ｐゴシック" panose="020B0600070205080204" pitchFamily="34" charset="-128"/>
                <a:cs typeface="Arial" panose="020B0604020202020204" pitchFamily="34" charset="0"/>
              </a:rPr>
              <a:t>directly and indirectly.</a:t>
            </a:r>
          </a:p>
          <a:p>
            <a:pPr eaLnBrk="1" hangingPunct="1">
              <a:spcBef>
                <a:spcPct val="0"/>
              </a:spcBef>
              <a:defRPr/>
            </a:pPr>
            <a:endParaRPr lang="en-GB" altLang="en-US" dirty="0">
              <a:ea typeface="ＭＳ Ｐゴシック" panose="020B0600070205080204" pitchFamily="34" charset="-128"/>
            </a:endParaRPr>
          </a:p>
          <a:p>
            <a:pPr eaLnBrk="1" hangingPunct="1">
              <a:spcBef>
                <a:spcPct val="0"/>
              </a:spcBef>
              <a:defRPr/>
            </a:pPr>
            <a:endParaRPr lang="en-GB" altLang="en-US" dirty="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F2699E1-C91D-4F14-89D5-381AB5E4E70B}" type="slidenum">
              <a:rPr lang="en-GB" altLang="en-US">
                <a:latin typeface="Arial" panose="020B0604020202020204" pitchFamily="34" charset="0"/>
              </a:rPr>
              <a:pPr>
                <a:spcBef>
                  <a:spcPct val="0"/>
                </a:spcBef>
              </a:pPr>
              <a:t>14</a:t>
            </a:fld>
            <a:endParaRPr lang="en-GB" altLang="en-US">
              <a:latin typeface="Arial" panose="020B0604020202020204" pitchFamily="34" charset="0"/>
            </a:endParaRPr>
          </a:p>
        </p:txBody>
      </p:sp>
    </p:spTree>
    <p:extLst>
      <p:ext uri="{BB962C8B-B14F-4D97-AF65-F5344CB8AC3E}">
        <p14:creationId xmlns:p14="http://schemas.microsoft.com/office/powerpoint/2010/main" val="1574777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Use these sentence starters to make statements based on the evidence about these World Cup countries.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6656DA-21CE-4544-8832-8FA49C3E7222}" type="slidenum">
              <a:rPr lang="en-US" altLang="en-US">
                <a:latin typeface="Arial" panose="020B0604020202020204" pitchFamily="34" charset="0"/>
              </a:rPr>
              <a:pPr>
                <a:spcBef>
                  <a:spcPct val="0"/>
                </a:spcBef>
              </a:pPr>
              <a:t>15</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Arial" panose="020B0604020202020204" pitchFamily="34" charset="0"/>
                <a:ea typeface="ＭＳ Ｐゴシック" panose="020B0600070205080204" pitchFamily="34" charset="-128"/>
                <a:cs typeface="Arial" panose="020B0604020202020204" pitchFamily="34" charset="0"/>
              </a:rPr>
              <a:t>Use these questions to prompt</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discussion.</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C6656DA-21CE-4544-8832-8FA49C3E7222}" type="slidenum">
              <a:rPr lang="en-US" altLang="en-US">
                <a:latin typeface="Arial" panose="020B0604020202020204" pitchFamily="34" charset="0"/>
              </a:rPr>
              <a:pPr>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2990522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dirty="0"/>
          </a:p>
        </p:txBody>
      </p:sp>
      <p:sp>
        <p:nvSpPr>
          <p:cNvPr id="747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B472B2-6609-479F-833F-1BB08DFE2EA0}" type="slidenum">
              <a:rPr lang="en-GB" altLang="en-US" smtClean="0">
                <a:ea typeface="ＭＳ Ｐゴシック"/>
                <a:cs typeface="ＭＳ Ｐゴシック"/>
              </a:rPr>
              <a:pPr/>
              <a:t>17</a:t>
            </a:fld>
            <a:endParaRPr lang="en-GB" altLang="en-US">
              <a:ea typeface="ＭＳ Ｐゴシック"/>
              <a:cs typeface="ＭＳ Ｐゴシック"/>
            </a:endParaRPr>
          </a:p>
        </p:txBody>
      </p:sp>
    </p:spTree>
    <p:extLst>
      <p:ext uri="{BB962C8B-B14F-4D97-AF65-F5344CB8AC3E}">
        <p14:creationId xmlns:p14="http://schemas.microsoft.com/office/powerpoint/2010/main" val="4282099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ltLang="en-US"/>
          </a:p>
        </p:txBody>
      </p:sp>
      <p:sp>
        <p:nvSpPr>
          <p:cNvPr id="757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9A2D42-D8B0-4248-B414-B962C1A8D940}" type="slidenum">
              <a:rPr lang="en-GB" altLang="en-US" smtClean="0">
                <a:ea typeface="ＭＳ Ｐゴシック"/>
                <a:cs typeface="ＭＳ Ｐゴシック"/>
              </a:rPr>
              <a:pPr/>
              <a:t>18</a:t>
            </a:fld>
            <a:endParaRPr lang="en-GB" altLang="en-US">
              <a:ea typeface="ＭＳ Ｐゴシック"/>
              <a:cs typeface="ＭＳ Ｐゴシック"/>
            </a:endParaRPr>
          </a:p>
        </p:txBody>
      </p:sp>
    </p:spTree>
    <p:extLst>
      <p:ext uri="{BB962C8B-B14F-4D97-AF65-F5344CB8AC3E}">
        <p14:creationId xmlns:p14="http://schemas.microsoft.com/office/powerpoint/2010/main" val="1038488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i="0" kern="1200" dirty="0">
                <a:solidFill>
                  <a:schemeClr val="tx1"/>
                </a:solidFill>
                <a:latin typeface="Arial" pitchFamily="34" charset="0"/>
                <a:ea typeface="+mn-ea"/>
                <a:cs typeface="Arial" pitchFamily="34" charset="0"/>
              </a:rPr>
              <a:t>Source:</a:t>
            </a:r>
            <a:r>
              <a:rPr lang="en-GB" sz="1200" b="0" i="0" kern="1200" dirty="0">
                <a:solidFill>
                  <a:schemeClr val="tx1"/>
                </a:solidFill>
                <a:latin typeface="Arial" pitchFamily="34" charset="0"/>
                <a:ea typeface="+mn-ea"/>
                <a:cs typeface="Arial" pitchFamily="34" charset="0"/>
              </a:rPr>
              <a:t> S. </a:t>
            </a:r>
            <a:r>
              <a:rPr lang="en-GB" sz="1200" b="0" i="0" kern="1200" dirty="0" err="1">
                <a:solidFill>
                  <a:schemeClr val="tx1"/>
                </a:solidFill>
                <a:latin typeface="Arial" pitchFamily="34" charset="0"/>
                <a:ea typeface="+mn-ea"/>
                <a:cs typeface="Arial" pitchFamily="34" charset="0"/>
              </a:rPr>
              <a:t>Dransfield</a:t>
            </a:r>
            <a:r>
              <a:rPr lang="en-GB" sz="1200" b="0" i="0" kern="1200" dirty="0">
                <a:solidFill>
                  <a:schemeClr val="tx1"/>
                </a:solidFill>
                <a:latin typeface="Arial" pitchFamily="34" charset="0"/>
                <a:ea typeface="+mn-ea"/>
                <a:cs typeface="Arial" pitchFamily="34" charset="0"/>
              </a:rPr>
              <a:t> (2014). </a:t>
            </a:r>
            <a:r>
              <a:rPr lang="en-GB" sz="1200" b="0" i="1" kern="1200" dirty="0">
                <a:solidFill>
                  <a:schemeClr val="tx1"/>
                </a:solidFill>
                <a:latin typeface="Arial" pitchFamily="34" charset="0"/>
                <a:ea typeface="+mn-ea"/>
                <a:cs typeface="Arial" pitchFamily="34" charset="0"/>
              </a:rPr>
              <a:t>A Tale of Two </a:t>
            </a:r>
            <a:r>
              <a:rPr lang="en-GB" sz="1200" b="0" i="1" kern="1200" dirty="0" err="1">
                <a:solidFill>
                  <a:schemeClr val="tx1"/>
                </a:solidFill>
                <a:latin typeface="Arial" pitchFamily="34" charset="0"/>
                <a:ea typeface="+mn-ea"/>
                <a:cs typeface="Arial" pitchFamily="34" charset="0"/>
              </a:rPr>
              <a:t>Britains</a:t>
            </a:r>
            <a:r>
              <a:rPr lang="en-GB" sz="1200" b="0" i="1" kern="1200" dirty="0">
                <a:solidFill>
                  <a:schemeClr val="tx1"/>
                </a:solidFill>
                <a:latin typeface="Arial" pitchFamily="34" charset="0"/>
                <a:ea typeface="+mn-ea"/>
                <a:cs typeface="Arial" pitchFamily="34" charset="0"/>
              </a:rPr>
              <a:t>: Inequality in the UK. </a:t>
            </a:r>
            <a:r>
              <a:rPr lang="en-GB" sz="1200" b="0" i="0" kern="1200" dirty="0">
                <a:solidFill>
                  <a:schemeClr val="tx1"/>
                </a:solidFill>
                <a:latin typeface="Arial" pitchFamily="34" charset="0"/>
                <a:ea typeface="+mn-ea"/>
                <a:cs typeface="Arial" pitchFamily="34" charset="0"/>
              </a:rPr>
              <a:t>Oxfam.</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i="0" u="sng" kern="1200" dirty="0">
                <a:solidFill>
                  <a:schemeClr val="tx1"/>
                </a:solidFill>
                <a:latin typeface="Arial" pitchFamily="34" charset="0"/>
                <a:ea typeface="+mn-ea"/>
                <a:cs typeface="Arial" pitchFamily="34" charset="0"/>
                <a:hlinkClick r:id="rId3"/>
              </a:rPr>
              <a:t>policy-practice.oxfam.org.uk/publications/a-tale-of-two-britains-inequality-in-the-uk-314152</a:t>
            </a:r>
            <a:endParaRPr lang="en-GB" sz="1200" b="1" i="0" kern="1200" dirty="0">
              <a:solidFill>
                <a:schemeClr val="tx1"/>
              </a:solidFill>
              <a:latin typeface="Arial" pitchFamily="34" charset="0"/>
              <a:ea typeface="+mn-ea"/>
              <a:cs typeface="Arial" pitchFamily="34" charset="0"/>
            </a:endParaRPr>
          </a:p>
          <a:p>
            <a:endParaRPr lang="en-GB" dirty="0"/>
          </a:p>
          <a:p>
            <a:endParaRPr lang="en-GB" dirty="0"/>
          </a:p>
        </p:txBody>
      </p:sp>
      <p:sp>
        <p:nvSpPr>
          <p:cNvPr id="4" name="Slide Number Placeholder 3"/>
          <p:cNvSpPr>
            <a:spLocks noGrp="1"/>
          </p:cNvSpPr>
          <p:nvPr>
            <p:ph type="sldNum" sz="quarter" idx="10"/>
          </p:nvPr>
        </p:nvSpPr>
        <p:spPr/>
        <p:txBody>
          <a:bodyPr/>
          <a:lstStyle/>
          <a:p>
            <a:pPr>
              <a:defRPr/>
            </a:pPr>
            <a:fld id="{EC6A7579-6003-4EE6-B59A-625709430EEC}" type="slidenum">
              <a:rPr lang="en-GB" smtClean="0"/>
              <a:pPr>
                <a:defRPr/>
              </a:pPr>
              <a:t>19</a:t>
            </a:fld>
            <a:endParaRPr lang="en-GB" dirty="0"/>
          </a:p>
        </p:txBody>
      </p:sp>
    </p:spTree>
    <p:extLst>
      <p:ext uri="{BB962C8B-B14F-4D97-AF65-F5344CB8AC3E}">
        <p14:creationId xmlns:p14="http://schemas.microsoft.com/office/powerpoint/2010/main" val="12094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Learners will use fractions and the language of probability to describe the chances of different teams winning the 2022 World Cup. They will then discuss possible reasons why some teams are more likely to win than others, linking this not only to football but also to wider issues related to the resources available to a country. Next, learners will investigate whether the World Cup teams come from generally higher or lower-income countries. They will use fractions and percentages to compare the wealth (or income) of the World Cup countries, before using ratios to express these between-country income inequalities. In the final activity, learners will use “fairness scores” (GINI indices) to investigate how fair or equal individual countries playing in the World Cup are. Learners will compare and order the scores for different countries, before calculating the mean or average score. They will use their findings to consider whether the World Cup countries are generally equal or not.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9C32E70-433E-44C3-8472-A51FF4C4362E}" type="slidenum">
              <a:rPr lang="en-GB" altLang="en-US">
                <a:latin typeface="Arial" panose="020B0604020202020204" pitchFamily="34" charset="0"/>
              </a:rPr>
              <a:pPr>
                <a:spcBef>
                  <a:spcPct val="0"/>
                </a:spcBef>
              </a:pPr>
              <a:t>2</a:t>
            </a:fld>
            <a:endParaRPr lang="en-GB"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A9DB9D29-FDCB-4D09-8692-EA6D03F3BC31}" type="slidenum">
              <a:rPr lang="en-US" altLang="en-US" smtClean="0"/>
              <a:pPr/>
              <a:t>20</a:t>
            </a:fld>
            <a:endParaRPr lang="en-US" altLang="en-US"/>
          </a:p>
        </p:txBody>
      </p:sp>
    </p:spTree>
    <p:extLst>
      <p:ext uri="{BB962C8B-B14F-4D97-AF65-F5344CB8AC3E}">
        <p14:creationId xmlns:p14="http://schemas.microsoft.com/office/powerpoint/2010/main" val="3246655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D1EBB275-0E7B-4558-80EA-469078EC9483}" type="slidenum">
              <a:rPr lang="en-US" altLang="en-US" smtClean="0"/>
              <a:pPr/>
              <a:t>21</a:t>
            </a:fld>
            <a:endParaRPr lang="en-US" altLang="en-US"/>
          </a:p>
        </p:txBody>
      </p:sp>
    </p:spTree>
    <p:extLst>
      <p:ext uri="{BB962C8B-B14F-4D97-AF65-F5344CB8AC3E}">
        <p14:creationId xmlns:p14="http://schemas.microsoft.com/office/powerpoint/2010/main" val="3636488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ea typeface="ＭＳ Ｐゴシック" panose="020B0600070205080204" pitchFamily="34" charset="-128"/>
              </a:rPr>
              <a:t>Which country </a:t>
            </a:r>
            <a:r>
              <a:rPr lang="en-US" altLang="en-US">
                <a:ea typeface="ＭＳ Ｐゴシック" panose="020B0600070205080204" pitchFamily="34" charset="-128"/>
              </a:rPr>
              <a:t>is fairest?</a:t>
            </a:r>
            <a:endParaRPr lang="en-US" altLang="en-US" dirty="0">
              <a:ea typeface="ＭＳ Ｐゴシック" panose="020B0600070205080204"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C335C39-66D8-4979-9E9E-FCF556A9B4D3}" type="slidenum">
              <a:rPr lang="en-US" altLang="en-US">
                <a:solidFill>
                  <a:srgbClr val="000000"/>
                </a:solidFill>
                <a:latin typeface="Arial" panose="020B0604020202020204" pitchFamily="34" charset="0"/>
              </a:rPr>
              <a:pPr>
                <a:spcBef>
                  <a:spcPct val="0"/>
                </a:spcBef>
              </a:pPr>
              <a:t>22</a:t>
            </a:fld>
            <a:endParaRPr lang="en-US" altLang="en-US">
              <a:solidFill>
                <a:srgbClr val="000000"/>
              </a:solidFill>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latin typeface="Arial" panose="020B0604020202020204" pitchFamily="34" charset="0"/>
                <a:ea typeface="ＭＳ Ｐゴシック" panose="020B0600070205080204" pitchFamily="34" charset="-128"/>
                <a:cs typeface="Arial" panose="020B0604020202020204" pitchFamily="34" charset="0"/>
              </a:rPr>
              <a:t>Use these statements to introduce the idea of probability statements and fractions in relation to the World Cup.</a:t>
            </a:r>
          </a:p>
          <a:p>
            <a:pPr eaLnBrk="1" hangingPunct="1">
              <a:spcBef>
                <a:spcPct val="0"/>
              </a:spcBef>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GB" altLang="en-US" dirty="0">
                <a:latin typeface="Arial" panose="020B0604020202020204" pitchFamily="34" charset="0"/>
                <a:ea typeface="ＭＳ Ｐゴシック" panose="020B0600070205080204" pitchFamily="34" charset="-128"/>
                <a:cs typeface="Arial" panose="020B0604020202020204" pitchFamily="34" charset="0"/>
              </a:rPr>
              <a:t>Explain</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that learners will investigate data to help them answer questions like these during the session.</a:t>
            </a:r>
            <a:r>
              <a:rPr lang="en-GB" altLang="en-US" dirty="0">
                <a:latin typeface="Arial" panose="020B0604020202020204" pitchFamily="34" charset="0"/>
                <a:ea typeface="ＭＳ Ｐゴシック" panose="020B0600070205080204" pitchFamily="34" charset="-128"/>
                <a:cs typeface="Arial" panose="020B0604020202020204" pitchFamily="34" charset="0"/>
              </a:rPr>
              <a:t> </a:t>
            </a:r>
          </a:p>
          <a:p>
            <a:pPr eaLnBrk="1" hangingPunct="1">
              <a:spcBef>
                <a:spcPct val="0"/>
              </a:spcBef>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GB" altLang="en-US" b="1" i="0" dirty="0">
                <a:latin typeface="Arial" panose="020B0604020202020204" pitchFamily="34" charset="0"/>
                <a:ea typeface="ＭＳ Ｐゴシック" panose="020B0600070205080204" pitchFamily="34" charset="-128"/>
                <a:cs typeface="Arial" panose="020B0604020202020204" pitchFamily="34" charset="0"/>
              </a:rPr>
              <a:t>Answers</a:t>
            </a:r>
          </a:p>
          <a:p>
            <a:pPr eaLnBrk="1" hangingPunct="1">
              <a:spcBef>
                <a:spcPct val="0"/>
              </a:spcBef>
            </a:pPr>
            <a:r>
              <a:rPr lang="en-GB" altLang="en-US" i="1" dirty="0">
                <a:latin typeface="Arial" panose="020B0604020202020204" pitchFamily="34" charset="0"/>
                <a:ea typeface="ＭＳ Ｐゴシック" panose="020B0600070205080204" pitchFamily="34" charset="-128"/>
                <a:cs typeface="Arial" panose="020B0604020202020204" pitchFamily="34" charset="0"/>
              </a:rPr>
              <a:t>1 = True –</a:t>
            </a:r>
            <a:r>
              <a:rPr lang="en-GB" altLang="en-US" i="1" baseline="0" dirty="0">
                <a:latin typeface="Arial" panose="020B0604020202020204" pitchFamily="34" charset="0"/>
                <a:ea typeface="ＭＳ Ｐゴシック" panose="020B0600070205080204" pitchFamily="34" charset="-128"/>
                <a:cs typeface="Arial" panose="020B0604020202020204" pitchFamily="34" charset="0"/>
              </a:rPr>
              <a:t> This is b</a:t>
            </a:r>
            <a:r>
              <a:rPr lang="en-GB" altLang="en-US" i="1" dirty="0">
                <a:latin typeface="Arial" panose="020B0604020202020204" pitchFamily="34" charset="0"/>
                <a:ea typeface="ＭＳ Ｐゴシック" panose="020B0600070205080204" pitchFamily="34" charset="-128"/>
                <a:cs typeface="Arial" panose="020B0604020202020204" pitchFamily="34" charset="0"/>
              </a:rPr>
              <a:t>ased</a:t>
            </a:r>
            <a:r>
              <a:rPr lang="en-GB" altLang="en-US" i="1" baseline="0" dirty="0">
                <a:latin typeface="Arial" panose="020B0604020202020204" pitchFamily="34" charset="0"/>
                <a:ea typeface="ＭＳ Ｐゴシック" panose="020B0600070205080204" pitchFamily="34" charset="-128"/>
                <a:cs typeface="Arial" panose="020B0604020202020204" pitchFamily="34" charset="0"/>
              </a:rPr>
              <a:t> on the total number of countries taking part and Ecuador’s FIFA ranking.</a:t>
            </a:r>
            <a:endParaRPr lang="en-GB" altLang="en-US" i="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GB" altLang="en-US" i="1" dirty="0">
                <a:latin typeface="Arial" panose="020B0604020202020204" pitchFamily="34" charset="0"/>
                <a:ea typeface="ＭＳ Ｐゴシック" panose="020B0600070205080204" pitchFamily="34" charset="-128"/>
                <a:cs typeface="Arial" panose="020B0604020202020204" pitchFamily="34" charset="0"/>
              </a:rPr>
              <a:t>2 = True –</a:t>
            </a:r>
            <a:r>
              <a:rPr lang="en-GB" altLang="en-US" i="1" baseline="0" dirty="0">
                <a:latin typeface="Arial" panose="020B0604020202020204" pitchFamily="34" charset="0"/>
                <a:ea typeface="ＭＳ Ｐゴシック" panose="020B0600070205080204" pitchFamily="34" charset="-128"/>
                <a:cs typeface="Arial" panose="020B0604020202020204" pitchFamily="34" charset="0"/>
              </a:rPr>
              <a:t> This is ba</a:t>
            </a:r>
            <a:r>
              <a:rPr lang="en-GB" altLang="en-US" i="1" dirty="0">
                <a:latin typeface="Arial" panose="020B0604020202020204" pitchFamily="34" charset="0"/>
                <a:ea typeface="ＭＳ Ｐゴシック" panose="020B0600070205080204" pitchFamily="34" charset="-128"/>
                <a:cs typeface="Arial" panose="020B0604020202020204" pitchFamily="34" charset="0"/>
              </a:rPr>
              <a:t>sed onl</a:t>
            </a:r>
            <a:r>
              <a:rPr lang="en-GB" altLang="en-US" i="1" baseline="0" dirty="0">
                <a:latin typeface="Arial" panose="020B0604020202020204" pitchFamily="34" charset="0"/>
                <a:ea typeface="ＭＳ Ｐゴシック" panose="020B0600070205080204" pitchFamily="34" charset="-128"/>
                <a:cs typeface="Arial" panose="020B0604020202020204" pitchFamily="34" charset="0"/>
              </a:rPr>
              <a:t>y on the total number of countries taking part.</a:t>
            </a:r>
            <a:endParaRPr lang="en-GB" altLang="en-US" i="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GB" altLang="en-US" i="1" dirty="0">
                <a:latin typeface="Arial" panose="020B0604020202020204" pitchFamily="34" charset="0"/>
                <a:ea typeface="ＭＳ Ｐゴシック" panose="020B0600070205080204" pitchFamily="34" charset="-128"/>
                <a:cs typeface="Arial" panose="020B0604020202020204" pitchFamily="34" charset="0"/>
              </a:rPr>
              <a:t>3 = False –</a:t>
            </a:r>
            <a:r>
              <a:rPr lang="en-GB" altLang="en-US" i="1" baseline="0" dirty="0">
                <a:latin typeface="Arial" panose="020B0604020202020204" pitchFamily="34" charset="0"/>
                <a:ea typeface="ＭＳ Ｐゴシック" panose="020B0600070205080204" pitchFamily="34" charset="-128"/>
                <a:cs typeface="Arial" panose="020B0604020202020204" pitchFamily="34" charset="0"/>
              </a:rPr>
              <a:t> This is based only on the numbers of teams who have qualified from Africa and Europe. T</a:t>
            </a:r>
            <a:r>
              <a:rPr lang="en-GB" altLang="en-US" i="1" dirty="0">
                <a:latin typeface="Arial" panose="020B0604020202020204" pitchFamily="34" charset="0"/>
                <a:ea typeface="ＭＳ Ｐゴシック" panose="020B0600070205080204" pitchFamily="34" charset="-128"/>
                <a:cs typeface="Arial" panose="020B0604020202020204" pitchFamily="34" charset="0"/>
              </a:rPr>
              <a:t>here are 5 qualified teams from Africa</a:t>
            </a:r>
            <a:r>
              <a:rPr lang="en-GB" altLang="en-US" i="1" baseline="0" dirty="0">
                <a:latin typeface="Arial" panose="020B0604020202020204" pitchFamily="34" charset="0"/>
                <a:ea typeface="ＭＳ Ｐゴシック" panose="020B0600070205080204" pitchFamily="34" charset="-128"/>
                <a:cs typeface="Arial" panose="020B0604020202020204" pitchFamily="34" charset="0"/>
              </a:rPr>
              <a:t> but 13 teams from Europe have qualified. As learners will discover during the activity, other factors will also influence a team’s chances of success.</a:t>
            </a:r>
            <a:endParaRPr lang="en-US" altLang="en-US" i="1"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2DBEE56-224F-461C-AD8F-D418C254846F}" type="slidenum">
              <a:rPr lang="en-US" altLang="en-US">
                <a:latin typeface="Arial" panose="020B0604020202020204" pitchFamily="34" charset="0"/>
              </a:rPr>
              <a:pPr>
                <a:spcBef>
                  <a:spcPct val="0"/>
                </a:spcBef>
              </a:pPr>
              <a:t>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b="1" dirty="0">
                <a:latin typeface="Arial" panose="020B0604020202020204" pitchFamily="34" charset="0"/>
                <a:ea typeface="ＭＳ Ｐゴシック" panose="020B0600070205080204" pitchFamily="34" charset="-128"/>
                <a:cs typeface="Arial" panose="020B0604020202020204" pitchFamily="34" charset="0"/>
              </a:rPr>
              <a:t>Key</a:t>
            </a:r>
          </a:p>
          <a:p>
            <a:r>
              <a:rPr lang="en-GB" sz="1200" b="0" i="0" kern="1200" dirty="0">
                <a:solidFill>
                  <a:schemeClr val="tx1"/>
                </a:solidFill>
                <a:effectLst/>
                <a:latin typeface="Arial" panose="020B0604020202020204" pitchFamily="34" charset="0"/>
                <a:ea typeface="+mn-ea"/>
                <a:cs typeface="Arial" panose="020B0604020202020204" pitchFamily="34" charset="0"/>
              </a:rPr>
              <a:t>Blue: Teams qualified for World Cup</a:t>
            </a:r>
          </a:p>
          <a:p>
            <a:r>
              <a:rPr lang="en-GB" sz="1200" b="0" i="0" kern="1200" dirty="0">
                <a:solidFill>
                  <a:schemeClr val="tx1"/>
                </a:solidFill>
                <a:effectLst/>
                <a:latin typeface="Arial" panose="020B0604020202020204" pitchFamily="34" charset="0"/>
                <a:ea typeface="+mn-ea"/>
                <a:cs typeface="Arial" panose="020B0604020202020204" pitchFamily="34" charset="0"/>
              </a:rPr>
              <a:t>Gold: Teams failed to qualify for World Cup</a:t>
            </a:r>
          </a:p>
          <a:p>
            <a:r>
              <a:rPr lang="en-GB" sz="1200" b="0" i="0" kern="1200" dirty="0">
                <a:solidFill>
                  <a:schemeClr val="tx1"/>
                </a:solidFill>
                <a:effectLst/>
                <a:latin typeface="Arial" panose="020B0604020202020204" pitchFamily="34" charset="0"/>
                <a:ea typeface="+mn-ea"/>
                <a:cs typeface="Arial" panose="020B0604020202020204" pitchFamily="34" charset="0"/>
              </a:rPr>
              <a:t>Black: Teams expelled from the tournament by FIFA during the qualification period</a:t>
            </a:r>
          </a:p>
          <a:p>
            <a:r>
              <a:rPr lang="en-GB" sz="1200" b="0" i="0" kern="1200" dirty="0">
                <a:solidFill>
                  <a:schemeClr val="tx1"/>
                </a:solidFill>
                <a:effectLst/>
                <a:latin typeface="Arial" panose="020B0604020202020204" pitchFamily="34" charset="0"/>
                <a:ea typeface="+mn-ea"/>
                <a:cs typeface="Arial" panose="020B0604020202020204" pitchFamily="34" charset="0"/>
              </a:rPr>
              <a:t>Grey: Countries were not FIFA members</a:t>
            </a:r>
          </a:p>
          <a:p>
            <a:pPr eaLnBrk="1" hangingPunct="1">
              <a:spcBef>
                <a:spcPct val="0"/>
              </a:spcBef>
              <a:defRPr/>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defRPr/>
            </a:pPr>
            <a:r>
              <a:rPr lang="en-GB" altLang="en-US" b="1" dirty="0">
                <a:latin typeface="Arial" panose="020B0604020202020204" pitchFamily="34" charset="0"/>
                <a:ea typeface="ＭＳ Ｐゴシック" panose="020B0600070205080204" pitchFamily="34" charset="-128"/>
                <a:cs typeface="Arial" panose="020B0604020202020204" pitchFamily="34" charset="0"/>
              </a:rPr>
              <a:t>Image</a:t>
            </a:r>
            <a:r>
              <a:rPr lang="en-GB" altLang="en-US" b="1" baseline="0" dirty="0">
                <a:latin typeface="Arial" panose="020B0604020202020204" pitchFamily="34" charset="0"/>
                <a:ea typeface="ＭＳ Ｐゴシック" panose="020B0600070205080204" pitchFamily="34" charset="-128"/>
                <a:cs typeface="Arial" panose="020B0604020202020204" pitchFamily="34" charset="0"/>
              </a:rPr>
              <a:t> credit: </a:t>
            </a:r>
            <a:r>
              <a:rPr lang="en-GB" altLang="en-US" b="0" baseline="0" dirty="0">
                <a:latin typeface="Arial" panose="020B0604020202020204" pitchFamily="34" charset="0"/>
                <a:ea typeface="ＭＳ Ｐゴシック" panose="020B0600070205080204" pitchFamily="34" charset="-128"/>
                <a:cs typeface="Arial" panose="020B0604020202020204" pitchFamily="34" charset="0"/>
              </a:rPr>
              <a:t>CCO</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 </a:t>
            </a:r>
            <a:r>
              <a:rPr lang="en-GB" dirty="0"/>
              <a:t>File: 2022 world cup </a:t>
            </a:r>
            <a:r>
              <a:rPr lang="en-GB" dirty="0" err="1"/>
              <a:t>qualification.svg</a:t>
            </a:r>
            <a:r>
              <a:rPr lang="en-GB" altLang="en-US" baseline="0" dirty="0">
                <a:latin typeface="Arial" panose="020B0604020202020204" pitchFamily="34" charset="0"/>
                <a:ea typeface="ＭＳ Ｐゴシック" panose="020B0600070205080204" pitchFamily="34" charset="-128"/>
                <a:cs typeface="Arial" panose="020B0604020202020204" pitchFamily="34" charset="0"/>
              </a:rPr>
              <a:t> https://en.wikipedia.org/wiki/2022_FIFA_World_Cup#/media/File:2022_world_cup_qualification.svg</a:t>
            </a:r>
            <a:r>
              <a:rPr lang="en-GB" altLang="en-US" sz="1200" u="sng" kern="1200" baseline="0" dirty="0">
                <a:solidFill>
                  <a:schemeClr val="tx1"/>
                </a:solidFill>
                <a:effectLst/>
                <a:latin typeface="Arial" panose="020B0604020202020204" pitchFamily="34" charset="0"/>
                <a:ea typeface="+mn-ea"/>
                <a:cs typeface="Arial" panose="020B0604020202020204" pitchFamily="34" charset="0"/>
              </a:rPr>
              <a:t> </a:t>
            </a:r>
            <a:r>
              <a:rPr lang="en-GB" sz="1200" kern="1200" dirty="0">
                <a:solidFill>
                  <a:schemeClr val="tx1"/>
                </a:solidFill>
                <a:effectLst/>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GB" dirty="0"/>
              <a:t>This file is made available under the </a:t>
            </a:r>
            <a:r>
              <a:rPr lang="en-GB" dirty="0">
                <a:hlinkClick r:id="rId3" tooltip="w:en:Creative Commons"/>
              </a:rPr>
              <a:t>Creative Commons</a:t>
            </a:r>
            <a:r>
              <a:rPr lang="en-GB" dirty="0"/>
              <a:t> </a:t>
            </a:r>
            <a:r>
              <a:rPr lang="en-GB" dirty="0">
                <a:hlinkClick r:id="rId4"/>
              </a:rPr>
              <a:t>CC0 1.0 Universal Public Domain Dedication</a:t>
            </a:r>
            <a:endParaRPr lang="en-GB" b="0" dirty="0">
              <a:latin typeface="Arial" panose="020B0604020202020204" pitchFamily="34" charset="0"/>
              <a:cs typeface="Arial" panose="020B0604020202020204" pitchFamily="34" charset="0"/>
            </a:endParaRPr>
          </a:p>
          <a:p>
            <a:pPr eaLnBrk="1" hangingPunct="1">
              <a:spcBef>
                <a:spcPct val="0"/>
              </a:spcBef>
              <a:defRPr/>
            </a:pPr>
            <a:endParaRPr lang="en-GB" sz="1200" kern="1200" dirty="0">
              <a:solidFill>
                <a:schemeClr val="tx1"/>
              </a:solidFill>
              <a:effectLst/>
              <a:latin typeface="+mn-lt"/>
              <a:ea typeface="+mn-ea"/>
              <a:cs typeface="+mn-cs"/>
            </a:endParaRPr>
          </a:p>
          <a:p>
            <a:pPr eaLnBrk="1" hangingPunct="1">
              <a:spcBef>
                <a:spcPct val="0"/>
              </a:spcBef>
              <a:defRPr/>
            </a:pPr>
            <a:endParaRPr lang="en-GB" altLang="en-US" dirty="0">
              <a:ea typeface="ＭＳ Ｐゴシック" panose="020B0600070205080204" pitchFamily="34" charset="-128"/>
            </a:endParaRPr>
          </a:p>
          <a:p>
            <a:pPr eaLnBrk="1" hangingPunct="1">
              <a:spcBef>
                <a:spcPct val="0"/>
              </a:spcBef>
              <a:defRPr/>
            </a:pPr>
            <a:endParaRPr lang="en-GB" altLang="en-US" dirty="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F2699E1-C91D-4F14-89D5-381AB5E4E70B}" type="slidenum">
              <a:rPr lang="en-GB" altLang="en-US">
                <a:latin typeface="Arial" panose="020B0604020202020204" pitchFamily="34" charset="0"/>
              </a:rPr>
              <a:pPr>
                <a:spcBef>
                  <a:spcPct val="0"/>
                </a:spcBef>
              </a:pPr>
              <a:t>4</a:t>
            </a:fld>
            <a:endParaRPr lang="en-GB" altLang="en-US">
              <a:latin typeface="Arial" panose="020B0604020202020204" pitchFamily="34" charset="0"/>
            </a:endParaRPr>
          </a:p>
        </p:txBody>
      </p:sp>
    </p:spTree>
    <p:extLst>
      <p:ext uri="{BB962C8B-B14F-4D97-AF65-F5344CB8AC3E}">
        <p14:creationId xmlns:p14="http://schemas.microsoft.com/office/powerpoint/2010/main" val="633576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GB" dirty="0">
                <a:latin typeface="Arial" panose="020B0604020202020204" pitchFamily="34" charset="0"/>
                <a:ea typeface="ＭＳ Ｐゴシック" charset="-128"/>
                <a:cs typeface="Arial" panose="020B0604020202020204" pitchFamily="34" charset="0"/>
              </a:rPr>
              <a:t>Ask learners to calculate</a:t>
            </a:r>
            <a:r>
              <a:rPr lang="en-GB" baseline="0" dirty="0">
                <a:latin typeface="Arial" panose="020B0604020202020204" pitchFamily="34" charset="0"/>
                <a:ea typeface="ＭＳ Ｐゴシック" charset="-128"/>
                <a:cs typeface="Arial" panose="020B0604020202020204" pitchFamily="34" charset="0"/>
              </a:rPr>
              <a:t> the </a:t>
            </a:r>
            <a:r>
              <a:rPr lang="en-GB" dirty="0">
                <a:latin typeface="Arial" panose="020B0604020202020204" pitchFamily="34" charset="0"/>
                <a:ea typeface="ＭＳ Ｐゴシック" charset="-128"/>
                <a:cs typeface="Arial" panose="020B0604020202020204" pitchFamily="34" charset="0"/>
              </a:rPr>
              <a:t>probability of:</a:t>
            </a:r>
          </a:p>
          <a:p>
            <a:pPr eaLnBrk="1" hangingPunct="1">
              <a:spcBef>
                <a:spcPct val="0"/>
              </a:spcBef>
              <a:defRPr/>
            </a:pPr>
            <a:endParaRPr lang="en-GB" dirty="0">
              <a:latin typeface="Arial" panose="020B0604020202020204" pitchFamily="34" charset="0"/>
              <a:ea typeface="ＭＳ Ｐゴシック" charset="-128"/>
              <a:cs typeface="Arial" panose="020B0604020202020204" pitchFamily="34" charset="0"/>
            </a:endParaRPr>
          </a:p>
          <a:p>
            <a:pPr marL="228600" indent="-228600" eaLnBrk="1" hangingPunct="1">
              <a:spcBef>
                <a:spcPct val="0"/>
              </a:spcBef>
              <a:spcAft>
                <a:spcPts val="600"/>
              </a:spcAft>
              <a:buFont typeface="+mj-lt"/>
              <a:buAutoNum type="arabicPeriod"/>
              <a:defRPr/>
            </a:pPr>
            <a:r>
              <a:rPr lang="en-GB" i="1" dirty="0">
                <a:latin typeface="Arial" panose="020B0604020202020204" pitchFamily="34" charset="0"/>
                <a:ea typeface="ＭＳ Ｐゴシック" charset="-128"/>
                <a:cs typeface="Arial" panose="020B0604020202020204" pitchFamily="34" charset="0"/>
              </a:rPr>
              <a:t>England winning the World Cup? 1/32  </a:t>
            </a:r>
          </a:p>
          <a:p>
            <a:pPr marL="228600" indent="-228600" eaLnBrk="1" hangingPunct="1">
              <a:spcBef>
                <a:spcPct val="0"/>
              </a:spcBef>
              <a:spcAft>
                <a:spcPts val="600"/>
              </a:spcAft>
              <a:buFont typeface="+mj-lt"/>
              <a:buAutoNum type="arabicPeriod"/>
              <a:defRPr/>
            </a:pPr>
            <a:r>
              <a:rPr lang="en-GB" i="1" dirty="0">
                <a:latin typeface="Arial" panose="020B0604020202020204" pitchFamily="34" charset="0"/>
                <a:ea typeface="ＭＳ Ｐゴシック" charset="-128"/>
                <a:cs typeface="Arial" panose="020B0604020202020204" pitchFamily="34" charset="0"/>
              </a:rPr>
              <a:t>Ecuador winning the World Cup? 1/32 </a:t>
            </a:r>
          </a:p>
          <a:p>
            <a:pPr marL="228600" indent="-228600" eaLnBrk="1" hangingPunct="1">
              <a:spcBef>
                <a:spcPct val="0"/>
              </a:spcBef>
              <a:spcAft>
                <a:spcPts val="600"/>
              </a:spcAft>
              <a:buFont typeface="+mj-lt"/>
              <a:buAutoNum type="arabicPeriod"/>
              <a:defRPr/>
            </a:pPr>
            <a:r>
              <a:rPr lang="en-GB" i="1" dirty="0">
                <a:latin typeface="Arial" panose="020B0604020202020204" pitchFamily="34" charset="0"/>
                <a:ea typeface="ＭＳ Ｐゴシック" charset="-128"/>
                <a:cs typeface="Arial" panose="020B0604020202020204" pitchFamily="34" charset="0"/>
              </a:rPr>
              <a:t>A team from Group A winning the World Cup? 1/8  </a:t>
            </a:r>
            <a:br>
              <a:rPr lang="en-GB" i="1" dirty="0">
                <a:latin typeface="Arial" panose="020B0604020202020204" pitchFamily="34" charset="0"/>
                <a:ea typeface="ＭＳ Ｐゴシック" charset="-128"/>
                <a:cs typeface="Arial" panose="020B0604020202020204" pitchFamily="34" charset="0"/>
              </a:rPr>
            </a:br>
            <a:r>
              <a:rPr lang="en-GB" i="0" dirty="0">
                <a:latin typeface="Arial" panose="020B0604020202020204" pitchFamily="34" charset="0"/>
                <a:ea typeface="ＭＳ Ｐゴシック" charset="-128"/>
                <a:cs typeface="Arial" panose="020B0604020202020204" pitchFamily="34" charset="0"/>
              </a:rPr>
              <a:t>Note: You</a:t>
            </a:r>
            <a:r>
              <a:rPr lang="en-GB" i="0" baseline="0" dirty="0">
                <a:latin typeface="Arial" panose="020B0604020202020204" pitchFamily="34" charset="0"/>
                <a:ea typeface="ＭＳ Ｐゴシック" charset="-128"/>
                <a:cs typeface="Arial" panose="020B0604020202020204" pitchFamily="34" charset="0"/>
              </a:rPr>
              <a:t> may need to first explain that FIFA organises the countries into eight groups of four for the tournament.</a:t>
            </a:r>
            <a:endParaRPr lang="en-GB" i="1" dirty="0">
              <a:latin typeface="Arial" panose="020B0604020202020204" pitchFamily="34" charset="0"/>
              <a:ea typeface="ＭＳ Ｐゴシック" charset="-128"/>
              <a:cs typeface="Arial" panose="020B0604020202020204" pitchFamily="34" charset="0"/>
            </a:endParaRPr>
          </a:p>
          <a:p>
            <a:pPr marL="228600" indent="-228600" eaLnBrk="1" hangingPunct="1">
              <a:spcBef>
                <a:spcPct val="0"/>
              </a:spcBef>
              <a:spcAft>
                <a:spcPts val="600"/>
              </a:spcAft>
              <a:buFont typeface="+mj-lt"/>
              <a:buAutoNum type="arabicPeriod"/>
              <a:defRPr/>
            </a:pPr>
            <a:r>
              <a:rPr lang="en-GB" i="1" dirty="0">
                <a:latin typeface="Arial" panose="020B0604020202020204" pitchFamily="34" charset="0"/>
                <a:ea typeface="ＭＳ Ｐゴシック" charset="-128"/>
                <a:cs typeface="Arial" panose="020B0604020202020204" pitchFamily="34" charset="0"/>
              </a:rPr>
              <a:t>England winning its group stage? 1/4</a:t>
            </a:r>
          </a:p>
          <a:p>
            <a:pPr marL="228600" indent="-228600" eaLnBrk="1" hangingPunct="1">
              <a:spcBef>
                <a:spcPct val="0"/>
              </a:spcBef>
              <a:spcAft>
                <a:spcPts val="600"/>
              </a:spcAft>
              <a:buFont typeface="+mj-lt"/>
              <a:buAutoNum type="arabicPeriod"/>
              <a:defRPr/>
            </a:pPr>
            <a:r>
              <a:rPr lang="en-GB" i="1" dirty="0">
                <a:latin typeface="Arial" panose="020B0604020202020204" pitchFamily="34" charset="0"/>
                <a:ea typeface="ＭＳ Ｐゴシック" charset="-128"/>
                <a:cs typeface="Arial" panose="020B0604020202020204" pitchFamily="34" charset="0"/>
              </a:rPr>
              <a:t>A country with the colour blue used in its flag winning the World Cup? 3/8</a:t>
            </a:r>
          </a:p>
          <a:p>
            <a:pPr eaLnBrk="1" hangingPunct="1">
              <a:spcBef>
                <a:spcPct val="0"/>
              </a:spcBef>
              <a:defRPr/>
            </a:pPr>
            <a:endParaRPr lang="en-GB" dirty="0">
              <a:latin typeface="Arial" panose="020B0604020202020204" pitchFamily="34" charset="0"/>
              <a:ea typeface="ＭＳ Ｐゴシック" charset="-128"/>
              <a:cs typeface="Arial" panose="020B0604020202020204" pitchFamily="34" charset="0"/>
            </a:endParaRPr>
          </a:p>
          <a:p>
            <a:pPr eaLnBrk="1" hangingPunct="1">
              <a:spcBef>
                <a:spcPct val="0"/>
              </a:spcBef>
              <a:defRPr/>
            </a:pPr>
            <a:r>
              <a:rPr lang="en-GB" dirty="0">
                <a:latin typeface="Arial" panose="020B0604020202020204" pitchFamily="34" charset="0"/>
                <a:ea typeface="ＭＳ Ｐゴシック" charset="-128"/>
                <a:cs typeface="Arial" panose="020B0604020202020204" pitchFamily="34" charset="0"/>
              </a:rPr>
              <a:t>Challenge learners to formulate</a:t>
            </a:r>
            <a:r>
              <a:rPr lang="en-GB" baseline="0" dirty="0">
                <a:latin typeface="Arial" panose="020B0604020202020204" pitchFamily="34" charset="0"/>
                <a:ea typeface="ＭＳ Ｐゴシック" charset="-128"/>
                <a:cs typeface="Arial" panose="020B0604020202020204" pitchFamily="34" charset="0"/>
              </a:rPr>
              <a:t> their own questions or statements</a:t>
            </a:r>
            <a:r>
              <a:rPr lang="en-GB" dirty="0">
                <a:latin typeface="Arial" panose="020B0604020202020204" pitchFamily="34" charset="0"/>
                <a:ea typeface="ＭＳ Ｐゴシック" charset="-128"/>
                <a:cs typeface="Arial" panose="020B0604020202020204" pitchFamily="34" charset="0"/>
              </a:rPr>
              <a:t>. </a:t>
            </a:r>
          </a:p>
          <a:p>
            <a:pPr eaLnBrk="1" hangingPunct="1">
              <a:spcBef>
                <a:spcPct val="0"/>
              </a:spcBef>
              <a:defRPr/>
            </a:pPr>
            <a:endParaRPr lang="en-US" dirty="0">
              <a:ea typeface="ＭＳ Ｐゴシック" charset="-128"/>
            </a:endParaRP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F41BFD2-9722-4B3F-AF8E-11AC2692F90A}" type="slidenum">
              <a:rPr lang="en-US" altLang="en-US">
                <a:latin typeface="Arial" panose="020B0604020202020204" pitchFamily="34" charset="0"/>
              </a:rPr>
              <a:pPr>
                <a:spcBef>
                  <a:spcPct val="0"/>
                </a:spcBef>
              </a:pPr>
              <a:t>5</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US" altLang="en-US" dirty="0">
                <a:latin typeface="Arial" panose="020B0604020202020204" pitchFamily="34" charset="0"/>
                <a:ea typeface="ＭＳ Ｐゴシック" panose="020B0600070205080204" pitchFamily="34" charset="-128"/>
                <a:cs typeface="Arial" panose="020B0604020202020204" pitchFamily="34" charset="0"/>
              </a:rPr>
              <a:t>Explain</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that t</a:t>
            </a:r>
            <a:r>
              <a:rPr lang="en-US" altLang="en-US" dirty="0">
                <a:latin typeface="Arial" panose="020B0604020202020204" pitchFamily="34" charset="0"/>
                <a:ea typeface="ＭＳ Ｐゴシック" panose="020B0600070205080204" pitchFamily="34" charset="-128"/>
                <a:cs typeface="Arial" panose="020B0604020202020204" pitchFamily="34" charset="0"/>
              </a:rPr>
              <a:t>he chances of winning are not as simple as finding a fraction. FIFA ranks each team depending on how well </a:t>
            </a:r>
            <a:r>
              <a:rPr lang="en-US" altLang="en-US" b="0" strike="noStrike" dirty="0">
                <a:latin typeface="Arial" panose="020B0604020202020204" pitchFamily="34" charset="0"/>
                <a:ea typeface="ＭＳ Ｐゴシック" panose="020B0600070205080204" pitchFamily="34" charset="-128"/>
                <a:cs typeface="Arial" panose="020B0604020202020204" pitchFamily="34" charset="0"/>
              </a:rPr>
              <a:t>it has </a:t>
            </a:r>
            <a:r>
              <a:rPr lang="en-US" altLang="en-US" dirty="0">
                <a:latin typeface="Arial" panose="020B0604020202020204" pitchFamily="34" charset="0"/>
                <a:ea typeface="ＭＳ Ｐゴシック" panose="020B0600070205080204" pitchFamily="34" charset="-128"/>
                <a:cs typeface="Arial" panose="020B0604020202020204" pitchFamily="34" charset="0"/>
              </a:rPr>
              <a:t>performed in the past. </a:t>
            </a:r>
          </a:p>
          <a:p>
            <a:pPr eaLnBrk="1" hangingPunct="1">
              <a:spcBef>
                <a:spcPct val="0"/>
              </a:spcBef>
            </a:pPr>
            <a:endParaRPr lang="en-US" altLang="en-US" dirty="0">
              <a:ea typeface="ＭＳ Ｐゴシック" panose="020B0600070205080204" pitchFamily="34" charset="-128"/>
            </a:endParaRPr>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1AE05EC-1CBF-46AF-B633-6A91D92BDA73}" type="slidenum">
              <a:rPr lang="en-US" altLang="en-US">
                <a:latin typeface="Arial" panose="020B0604020202020204" pitchFamily="34" charset="0"/>
              </a:rPr>
              <a:pPr>
                <a:spcBef>
                  <a:spcPct val="0"/>
                </a:spcBef>
              </a:pPr>
              <a:t>6</a:t>
            </a:fld>
            <a:endParaRPr lang="en-US" altLang="en-US">
              <a:latin typeface="Arial" panose="020B0604020202020204" pitchFamily="34" charset="0"/>
            </a:endParaRPr>
          </a:p>
        </p:txBody>
      </p:sp>
    </p:spTree>
    <p:extLst>
      <p:ext uri="{BB962C8B-B14F-4D97-AF65-F5344CB8AC3E}">
        <p14:creationId xmlns:p14="http://schemas.microsoft.com/office/powerpoint/2010/main" val="911605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Ask learners to use the FIFA rankings to make statements about how likely they think different teams are to win based on their rankings. They can look at individual teams, groups, or teams from different continents. </a:t>
            </a:r>
          </a:p>
          <a:p>
            <a:pPr eaLnBrk="1" hangingPunct="1">
              <a:spcBef>
                <a:spcPct val="0"/>
              </a:spcBef>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i="1" dirty="0">
                <a:latin typeface="Arial" panose="020B0604020202020204" pitchFamily="34" charset="0"/>
                <a:ea typeface="ＭＳ Ｐゴシック" panose="020B0600070205080204" pitchFamily="34" charset="-128"/>
                <a:cs typeface="Arial" panose="020B0604020202020204" pitchFamily="34" charset="0"/>
              </a:rPr>
              <a:t>Note: There are more European teams in the World Cup as FIFA allocates them more places – this makes it statistically more likely </a:t>
            </a:r>
            <a:r>
              <a:rPr lang="en-US" altLang="en-US" b="0" i="1" dirty="0">
                <a:latin typeface="Arial" panose="020B0604020202020204" pitchFamily="34" charset="0"/>
                <a:ea typeface="ＭＳ Ｐゴシック" panose="020B0600070205080204" pitchFamily="34" charset="-128"/>
                <a:cs typeface="Arial" panose="020B0604020202020204" pitchFamily="34" charset="0"/>
              </a:rPr>
              <a:t>that</a:t>
            </a:r>
            <a:r>
              <a:rPr lang="en-US" altLang="en-US" i="1" dirty="0">
                <a:latin typeface="Arial" panose="020B0604020202020204" pitchFamily="34" charset="0"/>
                <a:ea typeface="ＭＳ Ｐゴシック" panose="020B0600070205080204" pitchFamily="34" charset="-128"/>
                <a:cs typeface="Arial" panose="020B0604020202020204" pitchFamily="34" charset="0"/>
              </a:rPr>
              <a:t> a team from Europe </a:t>
            </a:r>
            <a:r>
              <a:rPr lang="en-US" altLang="en-US" b="0" i="1" dirty="0">
                <a:latin typeface="Arial" panose="020B0604020202020204" pitchFamily="34" charset="0"/>
                <a:ea typeface="ＭＳ Ｐゴシック" panose="020B0600070205080204" pitchFamily="34" charset="-128"/>
                <a:cs typeface="Arial" panose="020B0604020202020204" pitchFamily="34" charset="0"/>
              </a:rPr>
              <a:t>will</a:t>
            </a:r>
            <a:r>
              <a:rPr lang="en-US" altLang="en-US" i="1" dirty="0">
                <a:latin typeface="Arial" panose="020B0604020202020204" pitchFamily="34" charset="0"/>
                <a:ea typeface="ＭＳ Ｐゴシック" panose="020B0600070205080204" pitchFamily="34" charset="-128"/>
                <a:cs typeface="Arial" panose="020B0604020202020204" pitchFamily="34" charset="0"/>
              </a:rPr>
              <a:t> win the World Cup than one from another continent. However the FIFA rankings also show </a:t>
            </a:r>
            <a:r>
              <a:rPr lang="en-US" altLang="en-US" b="0" i="1" dirty="0">
                <a:latin typeface="Arial" panose="020B0604020202020204" pitchFamily="34" charset="0"/>
                <a:ea typeface="ＭＳ Ｐゴシック" panose="020B0600070205080204" pitchFamily="34" charset="-128"/>
                <a:cs typeface="Arial" panose="020B0604020202020204" pitchFamily="34" charset="0"/>
              </a:rPr>
              <a:t>that</a:t>
            </a:r>
            <a:r>
              <a:rPr lang="en-US" altLang="en-US" i="1" dirty="0">
                <a:latin typeface="Arial" panose="020B0604020202020204" pitchFamily="34" charset="0"/>
                <a:ea typeface="ＭＳ Ｐゴシック" panose="020B0600070205080204" pitchFamily="34" charset="-128"/>
                <a:cs typeface="Arial" panose="020B0604020202020204" pitchFamily="34" charset="0"/>
              </a:rPr>
              <a:t> teams from Europe have higher rankings than teams from Africa and Asia. This means that it is more likely that a team from Europe will win</a:t>
            </a:r>
            <a:r>
              <a:rPr lang="en-US" altLang="en-US" b="1"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r>
              <a:rPr lang="en-US" altLang="en-US" i="1"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i="1" dirty="0">
                <a:latin typeface="Arial" panose="020B0604020202020204" pitchFamily="34" charset="0"/>
                <a:ea typeface="ＭＳ Ｐゴシック" panose="020B0600070205080204" pitchFamily="34" charset="-128"/>
                <a:cs typeface="Arial" panose="020B0604020202020204" pitchFamily="34" charset="0"/>
              </a:rPr>
              <a:t>both because there </a:t>
            </a:r>
            <a:r>
              <a:rPr lang="en-US" altLang="en-US" b="0" i="1" dirty="0">
                <a:latin typeface="Arial" panose="020B0604020202020204" pitchFamily="34" charset="0"/>
                <a:ea typeface="ＭＳ Ｐゴシック" panose="020B0600070205080204" pitchFamily="34" charset="-128"/>
                <a:cs typeface="Arial" panose="020B0604020202020204" pitchFamily="34" charset="0"/>
              </a:rPr>
              <a:t>are</a:t>
            </a:r>
            <a:r>
              <a:rPr lang="en-US" altLang="en-US" i="1" dirty="0">
                <a:latin typeface="Arial" panose="020B0604020202020204" pitchFamily="34" charset="0"/>
                <a:ea typeface="ＭＳ Ｐゴシック" panose="020B0600070205080204" pitchFamily="34" charset="-128"/>
                <a:cs typeface="Arial" panose="020B0604020202020204" pitchFamily="34" charset="0"/>
              </a:rPr>
              <a:t> more teams from Europe and </a:t>
            </a:r>
            <a:r>
              <a:rPr lang="en-US" altLang="en-US" b="0" i="1" dirty="0">
                <a:latin typeface="Arial" panose="020B0604020202020204" pitchFamily="34" charset="0"/>
                <a:ea typeface="ＭＳ Ｐゴシック" panose="020B0600070205080204" pitchFamily="34" charset="-128"/>
                <a:cs typeface="Arial" panose="020B0604020202020204" pitchFamily="34" charset="0"/>
              </a:rPr>
              <a:t>because</a:t>
            </a:r>
            <a:r>
              <a:rPr lang="en-US" altLang="en-US" i="1" dirty="0">
                <a:latin typeface="Arial" panose="020B0604020202020204" pitchFamily="34" charset="0"/>
                <a:ea typeface="ＭＳ Ｐゴシック" panose="020B0600070205080204" pitchFamily="34" charset="-128"/>
                <a:cs typeface="Arial" panose="020B0604020202020204" pitchFamily="34" charset="0"/>
              </a:rPr>
              <a:t> these teams have higher FIFA rankings.</a:t>
            </a:r>
          </a:p>
          <a:p>
            <a:pPr eaLnBrk="1" hangingPunct="1">
              <a:spcBef>
                <a:spcPct val="0"/>
              </a:spcBef>
            </a:pPr>
            <a:endParaRPr lang="en-US" altLang="en-US" dirty="0">
              <a:ea typeface="ＭＳ Ｐゴシック" panose="020B0600070205080204"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66BC53B-74C0-4113-8192-BF5587F0749E}" type="slidenum">
              <a:rPr lang="en-US" altLang="en-US">
                <a:latin typeface="Arial" panose="020B0604020202020204" pitchFamily="34" charset="0"/>
              </a:rPr>
              <a:pPr>
                <a:spcBef>
                  <a:spcPct val="0"/>
                </a:spcBef>
              </a:pPr>
              <a:t>7</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Draw out that the FIFA rankings show that certain countries, or teams from certain continents, have a better chance of winning than others. Ask learners why they think this might be. Encourage</a:t>
            </a:r>
            <a:r>
              <a:rPr lang="en-GB" sz="1200" kern="1200" baseline="0" dirty="0">
                <a:solidFill>
                  <a:schemeClr val="tx1"/>
                </a:solidFill>
                <a:effectLst/>
                <a:latin typeface="Arial" panose="020B0604020202020204" pitchFamily="34" charset="0"/>
                <a:ea typeface="ＭＳ Ｐゴシック" pitchFamily="2" charset="-128"/>
                <a:cs typeface="Arial" panose="020B0604020202020204" pitchFamily="34" charset="0"/>
              </a:rPr>
              <a:t> them to think </a:t>
            </a: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about possible </a:t>
            </a:r>
            <a:r>
              <a:rPr lang="en-GB" sz="1200" b="0" kern="1200" dirty="0">
                <a:solidFill>
                  <a:schemeClr val="tx1"/>
                </a:solidFill>
                <a:effectLst/>
                <a:latin typeface="Arial" panose="020B0604020202020204" pitchFamily="34" charset="0"/>
                <a:ea typeface="ＭＳ Ｐゴシック" pitchFamily="2" charset="-128"/>
                <a:cs typeface="Arial" panose="020B0604020202020204" pitchFamily="34" charset="0"/>
              </a:rPr>
              <a:t>reasons related to football </a:t>
            </a: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(such as having star players or a good manager) and </a:t>
            </a:r>
            <a:r>
              <a:rPr lang="en-GB" sz="1200" b="0" kern="1200" dirty="0">
                <a:solidFill>
                  <a:schemeClr val="tx1"/>
                </a:solidFill>
                <a:effectLst/>
                <a:latin typeface="Arial" panose="020B0604020202020204" pitchFamily="34" charset="0"/>
                <a:ea typeface="ＭＳ Ｐゴシック" pitchFamily="2" charset="-128"/>
                <a:cs typeface="Arial" panose="020B0604020202020204" pitchFamily="34" charset="0"/>
              </a:rPr>
              <a:t>reasons not directly connected with football </a:t>
            </a: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(such as better education</a:t>
            </a:r>
            <a:r>
              <a:rPr lang="en-GB" sz="1200" kern="1200" baseline="0" dirty="0">
                <a:solidFill>
                  <a:schemeClr val="tx1"/>
                </a:solidFill>
                <a:effectLst/>
                <a:latin typeface="Arial" panose="020B0604020202020204" pitchFamily="34" charset="0"/>
                <a:ea typeface="ＭＳ Ｐゴシック" pitchFamily="2" charset="-128"/>
                <a:cs typeface="Arial" panose="020B0604020202020204" pitchFamily="34" charset="0"/>
              </a:rPr>
              <a:t> and healthcare or greater government investment in sports</a:t>
            </a:r>
            <a:r>
              <a:rPr lang="en-GB" sz="1200" kern="1200" dirty="0">
                <a:solidFill>
                  <a:schemeClr val="tx1"/>
                </a:solidFill>
                <a:effectLst/>
                <a:latin typeface="Arial" panose="020B0604020202020204" pitchFamily="34" charset="0"/>
                <a:ea typeface="ＭＳ Ｐゴシック" pitchFamily="2" charset="-128"/>
                <a:cs typeface="Arial" panose="020B0604020202020204" pitchFamily="34" charset="0"/>
              </a:rPr>
              <a:t>).</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defRPr/>
            </a:pPr>
            <a:endParaRPr lang="en-GB" altLang="en-US" dirty="0">
              <a:ea typeface="ＭＳ Ｐゴシック" panose="020B0600070205080204" pitchFamily="34" charset="-128"/>
            </a:endParaRPr>
          </a:p>
          <a:p>
            <a:pPr eaLnBrk="1" hangingPunct="1">
              <a:spcBef>
                <a:spcPct val="0"/>
              </a:spcBef>
              <a:defRPr/>
            </a:pPr>
            <a:endParaRPr lang="en-GB" altLang="en-US" dirty="0">
              <a:ea typeface="ＭＳ Ｐゴシック" panose="020B0600070205080204" pitchFamily="34" charset="-128"/>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F2699E1-C91D-4F14-89D5-381AB5E4E70B}" type="slidenum">
              <a:rPr lang="en-GB" altLang="en-US">
                <a:latin typeface="Arial" panose="020B0604020202020204" pitchFamily="34" charset="0"/>
              </a:rPr>
              <a:pPr>
                <a:spcBef>
                  <a:spcPct val="0"/>
                </a:spcBef>
              </a:pPr>
              <a:t>8</a:t>
            </a:fld>
            <a:endParaRPr lang="en-GB" altLang="en-US">
              <a:latin typeface="Arial" panose="020B0604020202020204" pitchFamily="34" charset="0"/>
            </a:endParaRPr>
          </a:p>
        </p:txBody>
      </p:sp>
    </p:spTree>
    <p:extLst>
      <p:ext uri="{BB962C8B-B14F-4D97-AF65-F5344CB8AC3E}">
        <p14:creationId xmlns:p14="http://schemas.microsoft.com/office/powerpoint/2010/main" val="30517531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Explore this question in more depth by repeatedly asking the question “Why</a:t>
            </a:r>
            <a:r>
              <a:rPr lang="en-GB" altLang="en-US" dirty="0">
                <a:solidFill>
                  <a:srgbClr val="FF0000"/>
                </a:solidFill>
                <a:latin typeface="Arial" panose="020B0604020202020204" pitchFamily="34" charset="0"/>
                <a:ea typeface="ＭＳ Ｐゴシック" panose="020B0600070205080204" pitchFamily="34" charset="-128"/>
                <a:cs typeface="Arial" panose="020B0604020202020204" pitchFamily="34" charset="0"/>
              </a:rPr>
              <a:t>?</a:t>
            </a:r>
            <a:r>
              <a:rPr lang="en-GB" altLang="en-US" dirty="0">
                <a:solidFill>
                  <a:schemeClr val="tx1"/>
                </a:solidFill>
                <a:latin typeface="Arial" panose="020B0604020202020204" pitchFamily="34" charset="0"/>
                <a:ea typeface="ＭＳ Ｐゴシック" panose="020B0600070205080204" pitchFamily="34" charset="-128"/>
                <a:cs typeface="Arial" panose="020B0604020202020204" pitchFamily="34" charset="0"/>
              </a:rPr>
              <a:t>”</a:t>
            </a:r>
            <a:r>
              <a:rPr lang="en-GB" altLang="en-US" dirty="0">
                <a:latin typeface="Arial" panose="020B0604020202020204" pitchFamily="34" charset="0"/>
                <a:ea typeface="ＭＳ Ｐゴシック" panose="020B0600070205080204" pitchFamily="34" charset="-128"/>
                <a:cs typeface="Arial" panose="020B0604020202020204" pitchFamily="34" charset="0"/>
              </a:rPr>
              <a:t>.</a:t>
            </a:r>
            <a:endParaRPr lang="en-GB" altLang="en-US" dirty="0">
              <a:solidFill>
                <a:srgbClr val="0000FF"/>
              </a:solidFill>
              <a:latin typeface="Arial" panose="020B0604020202020204" pitchFamily="34" charset="0"/>
              <a:ea typeface="ＭＳ Ｐゴシック" panose="020B0600070205080204" pitchFamily="34" charset="-128"/>
              <a:cs typeface="Arial" panose="020B0604020202020204" pitchFamily="34" charset="0"/>
            </a:endParaRPr>
          </a:p>
          <a:p>
            <a:pPr>
              <a:defRPr/>
            </a:pPr>
            <a:endParaRPr lang="en-GB" altLang="en-US" dirty="0">
              <a:solidFill>
                <a:srgbClr val="0000FF"/>
              </a:solidFill>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altLang="en-US" dirty="0">
                <a:solidFill>
                  <a:srgbClr val="0000FF"/>
                </a:solidFill>
                <a:latin typeface="Arial" panose="020B0604020202020204" pitchFamily="34" charset="0"/>
                <a:ea typeface="ＭＳ Ｐゴシック" panose="020B0600070205080204" pitchFamily="34" charset="-128"/>
                <a:cs typeface="Arial" panose="020B0604020202020204" pitchFamily="34" charset="0"/>
              </a:rPr>
              <a:t>An example:</a:t>
            </a:r>
          </a:p>
          <a:p>
            <a:pPr marL="171450" indent="-171450">
              <a:buFont typeface="Arial" panose="020B0604020202020204" pitchFamily="34" charset="0"/>
              <a:buChar char="•"/>
              <a:defRPr/>
            </a:pPr>
            <a:r>
              <a:rPr lang="en-GB" altLang="en-US" i="1" dirty="0">
                <a:solidFill>
                  <a:srgbClr val="0000FF"/>
                </a:solidFill>
                <a:latin typeface="Arial" panose="020B0604020202020204" pitchFamily="34" charset="0"/>
                <a:ea typeface="ＭＳ Ｐゴシック" panose="020B0600070205080204" pitchFamily="34" charset="-128"/>
                <a:cs typeface="Arial" panose="020B0604020202020204" pitchFamily="34" charset="0"/>
              </a:rPr>
              <a:t>Why are some teams less likely to win the World Cup?</a:t>
            </a:r>
          </a:p>
          <a:p>
            <a:pPr>
              <a:buFont typeface="Arial" panose="020B0604020202020204" pitchFamily="34" charset="0"/>
              <a:buNone/>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Because some teams are not as good. </a:t>
            </a:r>
          </a:p>
          <a:p>
            <a:pPr marL="171450" indent="-171450">
              <a:buFont typeface="Arial" panose="020B0604020202020204" pitchFamily="34" charset="0"/>
              <a:buChar char="•"/>
              <a:defRPr/>
            </a:pPr>
            <a:r>
              <a:rPr lang="en-GB" altLang="en-US" i="1" dirty="0">
                <a:latin typeface="Arial" panose="020B0604020202020204" pitchFamily="34" charset="0"/>
                <a:ea typeface="ＭＳ Ｐゴシック" panose="020B0600070205080204" pitchFamily="34" charset="-128"/>
                <a:cs typeface="Arial" panose="020B0604020202020204" pitchFamily="34" charset="0"/>
              </a:rPr>
              <a:t>Why are some teams not as good?</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Some teams are not as good because they don’t train as much. </a:t>
            </a:r>
          </a:p>
          <a:p>
            <a:pPr marL="171450" indent="-171450">
              <a:buFont typeface="Arial" panose="020B0604020202020204" pitchFamily="34" charset="0"/>
              <a:buChar char="•"/>
              <a:defRPr/>
            </a:pPr>
            <a:r>
              <a:rPr lang="en-GB" altLang="en-US" i="1" dirty="0">
                <a:latin typeface="Arial" panose="020B0604020202020204" pitchFamily="34" charset="0"/>
                <a:ea typeface="ＭＳ Ｐゴシック" panose="020B0600070205080204" pitchFamily="34" charset="-128"/>
                <a:cs typeface="Arial" panose="020B0604020202020204" pitchFamily="34" charset="0"/>
              </a:rPr>
              <a:t>Why don’t some teams train as much? </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None/>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Because some teams don’t have a lot of money in their country to spend on football. </a:t>
            </a:r>
          </a:p>
          <a:p>
            <a:pPr marL="171450" indent="-171450">
              <a:buFont typeface="Arial" panose="020B0604020202020204" pitchFamily="34" charset="0"/>
              <a:buChar char="•"/>
              <a:defRPr/>
            </a:pPr>
            <a:r>
              <a:rPr lang="en-GB" altLang="en-US" i="1" dirty="0">
                <a:latin typeface="Arial" panose="020B0604020202020204" pitchFamily="34" charset="0"/>
                <a:ea typeface="ＭＳ Ｐゴシック" panose="020B0600070205080204" pitchFamily="34" charset="-128"/>
                <a:cs typeface="Arial" panose="020B0604020202020204" pitchFamily="34" charset="0"/>
              </a:rPr>
              <a:t>Why don’t some countries have as much money?</a:t>
            </a: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And so on…</a:t>
            </a:r>
          </a:p>
          <a:p>
            <a:pPr>
              <a:defRPr/>
            </a:pPr>
            <a:endParaRPr lang="en-GB" altLang="en-US" dirty="0">
              <a:latin typeface="Arial" panose="020B0604020202020204" pitchFamily="34" charset="0"/>
              <a:ea typeface="ＭＳ Ｐゴシック" panose="020B0600070205080204" pitchFamily="34" charset="-128"/>
              <a:cs typeface="Arial" panose="020B0604020202020204" pitchFamily="34" charset="0"/>
            </a:endParaRPr>
          </a:p>
          <a:p>
            <a:pPr>
              <a:defRPr/>
            </a:pPr>
            <a:r>
              <a:rPr lang="en-GB" altLang="en-US" dirty="0">
                <a:latin typeface="Arial" panose="020B0604020202020204" pitchFamily="34" charset="0"/>
                <a:ea typeface="ＭＳ Ｐゴシック" panose="020B0600070205080204" pitchFamily="34" charset="-128"/>
                <a:cs typeface="Arial" panose="020B0604020202020204" pitchFamily="34" charset="0"/>
              </a:rPr>
              <a:t>Encourage learners to consider if it is fair that some countries seem to have a better chance than </a:t>
            </a:r>
            <a:r>
              <a:rPr lang="en-GB" altLang="en-US" b="0" dirty="0">
                <a:latin typeface="Arial" panose="020B0604020202020204" pitchFamily="34" charset="0"/>
                <a:ea typeface="ＭＳ Ｐゴシック" panose="020B0600070205080204" pitchFamily="34" charset="-128"/>
                <a:cs typeface="Arial" panose="020B0604020202020204" pitchFamily="34" charset="0"/>
              </a:rPr>
              <a:t>others </a:t>
            </a:r>
            <a:r>
              <a:rPr lang="en-GB" altLang="en-US" b="0" strike="noStrike" dirty="0">
                <a:latin typeface="Arial" panose="020B0604020202020204" pitchFamily="34" charset="0"/>
                <a:ea typeface="ＭＳ Ｐゴシック" panose="020B0600070205080204" pitchFamily="34" charset="-128"/>
                <a:cs typeface="Arial" panose="020B0604020202020204" pitchFamily="34" charset="0"/>
              </a:rPr>
              <a:t>for re</a:t>
            </a:r>
            <a:r>
              <a:rPr lang="en-GB" altLang="en-US" b="0" strike="noStrike" dirty="0">
                <a:ea typeface="ＭＳ Ｐゴシック" panose="020B0600070205080204" pitchFamily="34" charset="-128"/>
              </a:rPr>
              <a:t>asons that have nothing to do with football</a:t>
            </a:r>
            <a:r>
              <a:rPr lang="en-GB" altLang="en-US" b="0" dirty="0">
                <a:ea typeface="ＭＳ Ｐゴシック" panose="020B0600070205080204" pitchFamily="34" charset="-128"/>
              </a:rPr>
              <a:t>. Explain that they will explore this in more detail in the next activity.</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8BD94B1-0A4A-4A92-8004-3A9F65E77C6C}" type="slidenum">
              <a:rPr lang="en-US" altLang="en-US">
                <a:latin typeface="Arial" panose="020B0604020202020204" pitchFamily="34" charset="0"/>
              </a:rPr>
              <a:pPr>
                <a:spcBef>
                  <a:spcPct val="0"/>
                </a:spcBef>
              </a:pPr>
              <a:t>9</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OX_VL_W.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8450" y="5502275"/>
            <a:ext cx="9191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95288" y="2852738"/>
            <a:ext cx="8466137" cy="1655762"/>
          </a:xfrm>
          <a:ln algn="ctr"/>
        </p:spPr>
        <p:txBody>
          <a:bodyPr lIns="0" tIns="0" rIns="0" bIns="0" anchor="t"/>
          <a:lstStyle>
            <a:lvl1pPr>
              <a:defRPr sz="6000">
                <a:solidFill>
                  <a:schemeClr val="bg1"/>
                </a:solidFill>
                <a:latin typeface="Oxfam Global Headline" pitchFamily="34" charset="0"/>
              </a:defRPr>
            </a:lvl1pPr>
          </a:lstStyle>
          <a:p>
            <a:r>
              <a:rPr lang="en-GB"/>
              <a:t>CLICK TO EDIT MASTER TITLE</a:t>
            </a:r>
          </a:p>
        </p:txBody>
      </p:sp>
      <p:sp>
        <p:nvSpPr>
          <p:cNvPr id="5128" name="Rectangle 8"/>
          <p:cNvSpPr>
            <a:spLocks noGrp="1" noChangeArrowheads="1"/>
          </p:cNvSpPr>
          <p:nvPr>
            <p:ph type="subTitle" idx="1"/>
          </p:nvPr>
        </p:nvSpPr>
        <p:spPr>
          <a:xfrm>
            <a:off x="395288" y="4737100"/>
            <a:ext cx="8380412" cy="504825"/>
          </a:xfrm>
        </p:spPr>
        <p:txBody>
          <a:bodyPr lIns="0" tIns="0" rIns="0" bIns="0"/>
          <a:lstStyle>
            <a:lvl1pPr marL="0" indent="0">
              <a:buFontTx/>
              <a:buNone/>
              <a:defRPr b="1">
                <a:solidFill>
                  <a:schemeClr val="bg1"/>
                </a:solidFill>
              </a:defRPr>
            </a:lvl1pPr>
          </a:lstStyle>
          <a:p>
            <a:r>
              <a:rPr lang="en-GB"/>
              <a:t>CLICK TO EDIT MASTER SUBTITLE</a:t>
            </a:r>
          </a:p>
        </p:txBody>
      </p:sp>
    </p:spTree>
    <p:extLst>
      <p:ext uri="{BB962C8B-B14F-4D97-AF65-F5344CB8AC3E}">
        <p14:creationId xmlns:p14="http://schemas.microsoft.com/office/powerpoint/2010/main" val="2934451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24033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38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603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99488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5" descr="OX_VL_W.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18450" y="5502275"/>
            <a:ext cx="9191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7"/>
          <p:cNvSpPr>
            <a:spLocks noGrp="1" noChangeArrowheads="1"/>
          </p:cNvSpPr>
          <p:nvPr>
            <p:ph type="ctrTitle"/>
          </p:nvPr>
        </p:nvSpPr>
        <p:spPr>
          <a:xfrm>
            <a:off x="395288" y="2852738"/>
            <a:ext cx="8466137" cy="1655762"/>
          </a:xfrm>
          <a:ln algn="ctr"/>
        </p:spPr>
        <p:txBody>
          <a:bodyPr lIns="0" tIns="0" rIns="0" bIns="0" anchor="t"/>
          <a:lstStyle>
            <a:lvl1pPr>
              <a:defRPr sz="6000">
                <a:solidFill>
                  <a:schemeClr val="bg1"/>
                </a:solidFill>
                <a:latin typeface="Oxfam Global Headline" pitchFamily="34" charset="0"/>
              </a:defRPr>
            </a:lvl1pPr>
          </a:lstStyle>
          <a:p>
            <a:r>
              <a:rPr lang="en-GB"/>
              <a:t>CLICK TO EDIT MASTER TITLE</a:t>
            </a:r>
          </a:p>
        </p:txBody>
      </p:sp>
      <p:sp>
        <p:nvSpPr>
          <p:cNvPr id="5128" name="Rectangle 8"/>
          <p:cNvSpPr>
            <a:spLocks noGrp="1" noChangeArrowheads="1"/>
          </p:cNvSpPr>
          <p:nvPr>
            <p:ph type="subTitle" idx="1"/>
          </p:nvPr>
        </p:nvSpPr>
        <p:spPr>
          <a:xfrm>
            <a:off x="395288" y="4737100"/>
            <a:ext cx="8380412" cy="504825"/>
          </a:xfrm>
        </p:spPr>
        <p:txBody>
          <a:bodyPr lIns="0" tIns="0" rIns="0" bIns="0"/>
          <a:lstStyle>
            <a:lvl1pPr marL="0" indent="0">
              <a:buFontTx/>
              <a:buNone/>
              <a:defRPr b="1">
                <a:solidFill>
                  <a:schemeClr val="bg1"/>
                </a:solidFill>
              </a:defRPr>
            </a:lvl1pPr>
          </a:lstStyle>
          <a:p>
            <a:r>
              <a:rPr lang="en-GB"/>
              <a:t>CLICK TO EDIT MASTER SUBTITLE</a:t>
            </a:r>
          </a:p>
        </p:txBody>
      </p:sp>
    </p:spTree>
    <p:extLst>
      <p:ext uri="{BB962C8B-B14F-4D97-AF65-F5344CB8AC3E}">
        <p14:creationId xmlns:p14="http://schemas.microsoft.com/office/powerpoint/2010/main" val="193610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4360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56793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94549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1547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022460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854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9687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11542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90661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336297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038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603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1373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2857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278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0894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2311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40471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6656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12733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0208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457200" y="1600200"/>
            <a:ext cx="8229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1028" name="Picture 7" descr="Black logo_0602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04200" y="6005513"/>
            <a:ext cx="6000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34"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1" name="Rectangle 3"/>
          <p:cNvSpPr>
            <a:spLocks noGrp="1" noChangeArrowheads="1"/>
          </p:cNvSpPr>
          <p:nvPr>
            <p:ph type="body" idx="1"/>
          </p:nvPr>
        </p:nvSpPr>
        <p:spPr bwMode="auto">
          <a:xfrm>
            <a:off x="457200" y="1600200"/>
            <a:ext cx="8229600" cy="42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2052" name="Picture 7" descr="Black logo_06021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204200" y="6005513"/>
            <a:ext cx="60007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Text Box 10"/>
          <p:cNvSpPr txBox="1">
            <a:spLocks noChangeArrowheads="1"/>
          </p:cNvSpPr>
          <p:nvPr userDrawn="1"/>
        </p:nvSpPr>
        <p:spPr bwMode="auto">
          <a:xfrm>
            <a:off x="6823075" y="6453188"/>
            <a:ext cx="1227138" cy="165100"/>
          </a:xfrm>
          <a:prstGeom prst="rect">
            <a:avLst/>
          </a:prstGeom>
          <a:noFill/>
          <a:ln w="9525">
            <a:noFill/>
            <a:miter lim="800000"/>
            <a:headEnd/>
            <a:tailEnd/>
          </a:ln>
          <a:effec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50000"/>
              </a:spcBef>
              <a:defRPr/>
            </a:pPr>
            <a:r>
              <a:rPr lang="en-GB" altLang="en-US" sz="1000">
                <a:solidFill>
                  <a:srgbClr val="000000"/>
                </a:solidFill>
              </a:rPr>
              <a:t>Page </a:t>
            </a:r>
            <a:fld id="{33D98E77-9DDC-466D-84A1-26CA799EC55F}" type="slidenum">
              <a:rPr lang="en-GB" altLang="en-US" sz="1000" smtClean="0">
                <a:solidFill>
                  <a:srgbClr val="000000"/>
                </a:solidFill>
              </a:rPr>
              <a:pPr eaLnBrk="1" hangingPunct="1">
                <a:spcBef>
                  <a:spcPct val="50000"/>
                </a:spcBef>
                <a:defRPr/>
              </a:pPr>
              <a:t>‹#›</a:t>
            </a:fld>
            <a:endParaRPr lang="en-GB" altLang="en-US" sz="1000">
              <a:solidFill>
                <a:srgbClr val="000000"/>
              </a:solidFill>
            </a:endParaRPr>
          </a:p>
        </p:txBody>
      </p:sp>
    </p:spTree>
  </p:cSld>
  <p:clrMap bg1="lt1" tx1="dk1" bg2="lt2" tx2="dk2" accent1="accent1" accent2="accent2" accent3="accent3" accent4="accent4" accent5="accent5" accent6="accent6" hlink="hlink" folHlink="folHlink"/>
  <p:sldLayoutIdLst>
    <p:sldLayoutId id="2147483935"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p:txStyles>
    <p:titleStyle>
      <a:lvl1pPr algn="l" rtl="0" eaLnBrk="0" fontAlgn="base" hangingPunct="0">
        <a:spcBef>
          <a:spcPct val="0"/>
        </a:spcBef>
        <a:spcAft>
          <a:spcPct val="0"/>
        </a:spcAft>
        <a:defRPr sz="3500" b="1">
          <a:solidFill>
            <a:srgbClr val="61A534"/>
          </a:solidFill>
          <a:latin typeface="+mj-lt"/>
          <a:ea typeface="+mj-ea"/>
          <a:cs typeface="+mj-cs"/>
        </a:defRPr>
      </a:lvl1pPr>
      <a:lvl2pPr algn="l" rtl="0" eaLnBrk="0" fontAlgn="base" hangingPunct="0">
        <a:spcBef>
          <a:spcPct val="0"/>
        </a:spcBef>
        <a:spcAft>
          <a:spcPct val="0"/>
        </a:spcAft>
        <a:defRPr sz="3500" b="1">
          <a:solidFill>
            <a:srgbClr val="61A534"/>
          </a:solidFill>
          <a:latin typeface="Arial" charset="0"/>
        </a:defRPr>
      </a:lvl2pPr>
      <a:lvl3pPr algn="l" rtl="0" eaLnBrk="0" fontAlgn="base" hangingPunct="0">
        <a:spcBef>
          <a:spcPct val="0"/>
        </a:spcBef>
        <a:spcAft>
          <a:spcPct val="0"/>
        </a:spcAft>
        <a:defRPr sz="3500" b="1">
          <a:solidFill>
            <a:srgbClr val="61A534"/>
          </a:solidFill>
          <a:latin typeface="Arial" charset="0"/>
        </a:defRPr>
      </a:lvl3pPr>
      <a:lvl4pPr algn="l" rtl="0" eaLnBrk="0" fontAlgn="base" hangingPunct="0">
        <a:spcBef>
          <a:spcPct val="0"/>
        </a:spcBef>
        <a:spcAft>
          <a:spcPct val="0"/>
        </a:spcAft>
        <a:defRPr sz="3500" b="1">
          <a:solidFill>
            <a:srgbClr val="61A534"/>
          </a:solidFill>
          <a:latin typeface="Arial" charset="0"/>
        </a:defRPr>
      </a:lvl4pPr>
      <a:lvl5pPr algn="l" rtl="0" eaLnBrk="0" fontAlgn="base" hangingPunct="0">
        <a:spcBef>
          <a:spcPct val="0"/>
        </a:spcBef>
        <a:spcAft>
          <a:spcPct val="0"/>
        </a:spcAft>
        <a:defRPr sz="3500" b="1">
          <a:solidFill>
            <a:srgbClr val="61A534"/>
          </a:solidFill>
          <a:latin typeface="Arial"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13" Type="http://schemas.openxmlformats.org/officeDocument/2006/relationships/image" Target="../media/image46.wmf"/><Relationship Id="rId18" Type="http://schemas.openxmlformats.org/officeDocument/2006/relationships/image" Target="../media/image9.png"/><Relationship Id="rId26" Type="http://schemas.openxmlformats.org/officeDocument/2006/relationships/image" Target="../media/image15.png"/><Relationship Id="rId3" Type="http://schemas.openxmlformats.org/officeDocument/2006/relationships/image" Target="../media/image42.png"/><Relationship Id="rId21" Type="http://schemas.openxmlformats.org/officeDocument/2006/relationships/image" Target="../media/image11.png"/><Relationship Id="rId34"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4.png"/><Relationship Id="rId17" Type="http://schemas.openxmlformats.org/officeDocument/2006/relationships/image" Target="../media/image8.png"/><Relationship Id="rId25" Type="http://schemas.openxmlformats.org/officeDocument/2006/relationships/image" Target="../media/image48.png"/><Relationship Id="rId33" Type="http://schemas.openxmlformats.org/officeDocument/2006/relationships/image" Target="../media/image20.png"/><Relationship Id="rId2" Type="http://schemas.openxmlformats.org/officeDocument/2006/relationships/notesSlide" Target="../notesSlides/notesSlide11.xml"/><Relationship Id="rId16" Type="http://schemas.openxmlformats.org/officeDocument/2006/relationships/image" Target="../media/image7.wmf"/><Relationship Id="rId20" Type="http://schemas.openxmlformats.org/officeDocument/2006/relationships/image" Target="../media/image10.png"/><Relationship Id="rId29"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45.png"/><Relationship Id="rId24" Type="http://schemas.openxmlformats.org/officeDocument/2006/relationships/image" Target="../media/image14.png"/><Relationship Id="rId32" Type="http://schemas.openxmlformats.org/officeDocument/2006/relationships/image" Target="../media/image19.png"/><Relationship Id="rId5" Type="http://schemas.openxmlformats.org/officeDocument/2006/relationships/image" Target="../media/image23.wmf"/><Relationship Id="rId15" Type="http://schemas.openxmlformats.org/officeDocument/2006/relationships/image" Target="../media/image6.png"/><Relationship Id="rId23" Type="http://schemas.openxmlformats.org/officeDocument/2006/relationships/image" Target="../media/image13.png"/><Relationship Id="rId28" Type="http://schemas.openxmlformats.org/officeDocument/2006/relationships/image" Target="../media/image17.png"/><Relationship Id="rId10" Type="http://schemas.openxmlformats.org/officeDocument/2006/relationships/image" Target="../media/image44.png"/><Relationship Id="rId19" Type="http://schemas.openxmlformats.org/officeDocument/2006/relationships/image" Target="../media/image47.png"/><Relationship Id="rId31" Type="http://schemas.openxmlformats.org/officeDocument/2006/relationships/image" Target="../media/image50.png"/><Relationship Id="rId4" Type="http://schemas.openxmlformats.org/officeDocument/2006/relationships/image" Target="../media/image22.png"/><Relationship Id="rId9" Type="http://schemas.openxmlformats.org/officeDocument/2006/relationships/image" Target="../media/image26.png"/><Relationship Id="rId14" Type="http://schemas.openxmlformats.org/officeDocument/2006/relationships/image" Target="../media/image5.png"/><Relationship Id="rId22" Type="http://schemas.openxmlformats.org/officeDocument/2006/relationships/image" Target="../media/image12.png"/><Relationship Id="rId27" Type="http://schemas.openxmlformats.org/officeDocument/2006/relationships/image" Target="../media/image16.png"/><Relationship Id="rId30" Type="http://schemas.openxmlformats.org/officeDocument/2006/relationships/image" Target="../media/image18.png"/><Relationship Id="rId8" Type="http://schemas.openxmlformats.org/officeDocument/2006/relationships/image" Target="../media/image43.png"/></Relationships>
</file>

<file path=ppt/slides/_rels/slide12.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6.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5.jpg"/><Relationship Id="rId2" Type="http://schemas.openxmlformats.org/officeDocument/2006/relationships/notesSlide" Target="../notesSlides/notesSlide12.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4.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wmf"/><Relationship Id="rId27" Type="http://schemas.openxmlformats.org/officeDocument/2006/relationships/image" Target="../media/image28.png"/><Relationship Id="rId30" Type="http://schemas.openxmlformats.org/officeDocument/2006/relationships/image" Target="../media/image32.png"/><Relationship Id="rId8"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6.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5.jpg"/><Relationship Id="rId2" Type="http://schemas.openxmlformats.org/officeDocument/2006/relationships/notesSlide" Target="../notesSlides/notesSlide14.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4.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wmf"/><Relationship Id="rId27" Type="http://schemas.openxmlformats.org/officeDocument/2006/relationships/image" Target="../media/image28.png"/><Relationship Id="rId30" Type="http://schemas.openxmlformats.org/officeDocument/2006/relationships/image" Target="../media/image32.png"/><Relationship Id="rId8"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0.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5.jp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2" Type="http://schemas.openxmlformats.org/officeDocument/2006/relationships/notesSlide" Target="../notesSlides/notesSlide4.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2.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wmf"/><Relationship Id="rId27" Type="http://schemas.openxmlformats.org/officeDocument/2006/relationships/image" Target="../media/image28.png"/><Relationship Id="rId30" Type="http://schemas.openxmlformats.org/officeDocument/2006/relationships/image" Target="../media/image31.png"/><Relationship Id="rId35" Type="http://schemas.openxmlformats.org/officeDocument/2006/relationships/image" Target="../media/image36.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23.wmf"/><Relationship Id="rId26" Type="http://schemas.openxmlformats.org/officeDocument/2006/relationships/image" Target="../media/image11.png"/><Relationship Id="rId3" Type="http://schemas.openxmlformats.org/officeDocument/2006/relationships/image" Target="../media/image30.png"/><Relationship Id="rId21" Type="http://schemas.openxmlformats.org/officeDocument/2006/relationships/image" Target="../media/image20.png"/><Relationship Id="rId34" Type="http://schemas.openxmlformats.org/officeDocument/2006/relationships/image" Target="../media/image19.png"/><Relationship Id="rId7" Type="http://schemas.openxmlformats.org/officeDocument/2006/relationships/image" Target="../media/image6.png"/><Relationship Id="rId12" Type="http://schemas.openxmlformats.org/officeDocument/2006/relationships/image" Target="../media/image9.png"/><Relationship Id="rId17" Type="http://schemas.openxmlformats.org/officeDocument/2006/relationships/image" Target="../media/image12.png"/><Relationship Id="rId25" Type="http://schemas.openxmlformats.org/officeDocument/2006/relationships/image" Target="../media/image4.png"/><Relationship Id="rId33" Type="http://schemas.openxmlformats.org/officeDocument/2006/relationships/image" Target="../media/image8.png"/><Relationship Id="rId2" Type="http://schemas.openxmlformats.org/officeDocument/2006/relationships/notesSlide" Target="../notesSlides/notesSlide6.xml"/><Relationship Id="rId16" Type="http://schemas.openxmlformats.org/officeDocument/2006/relationships/image" Target="../media/image16.png"/><Relationship Id="rId20" Type="http://schemas.openxmlformats.org/officeDocument/2006/relationships/image" Target="../media/image17.png"/><Relationship Id="rId29"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29.png"/><Relationship Id="rId32" Type="http://schemas.openxmlformats.org/officeDocument/2006/relationships/image" Target="../media/image33.png"/><Relationship Id="rId5" Type="http://schemas.openxmlformats.org/officeDocument/2006/relationships/image" Target="../media/image5.png"/><Relationship Id="rId15" Type="http://schemas.openxmlformats.org/officeDocument/2006/relationships/image" Target="../media/image14.png"/><Relationship Id="rId23" Type="http://schemas.openxmlformats.org/officeDocument/2006/relationships/image" Target="../media/image10.png"/><Relationship Id="rId28" Type="http://schemas.openxmlformats.org/officeDocument/2006/relationships/image" Target="../media/image24.png"/><Relationship Id="rId10" Type="http://schemas.openxmlformats.org/officeDocument/2006/relationships/image" Target="../media/image28.png"/><Relationship Id="rId19" Type="http://schemas.openxmlformats.org/officeDocument/2006/relationships/image" Target="../media/image25.png"/><Relationship Id="rId31" Type="http://schemas.openxmlformats.org/officeDocument/2006/relationships/image" Target="../media/image27.png"/><Relationship Id="rId4" Type="http://schemas.openxmlformats.org/officeDocument/2006/relationships/image" Target="../media/image35.jpg"/><Relationship Id="rId9" Type="http://schemas.openxmlformats.org/officeDocument/2006/relationships/image" Target="../media/image32.png"/><Relationship Id="rId14" Type="http://schemas.openxmlformats.org/officeDocument/2006/relationships/image" Target="../media/image22.png"/><Relationship Id="rId22" Type="http://schemas.openxmlformats.org/officeDocument/2006/relationships/image" Target="../media/image21.png"/><Relationship Id="rId27" Type="http://schemas.openxmlformats.org/officeDocument/2006/relationships/image" Target="../media/image7.wmf"/><Relationship Id="rId30" Type="http://schemas.openxmlformats.org/officeDocument/2006/relationships/image" Target="../media/image34.png"/><Relationship Id="rId8"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34" Type="http://schemas.openxmlformats.org/officeDocument/2006/relationships/image" Target="../media/image36.pn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5.jpg"/><Relationship Id="rId2" Type="http://schemas.openxmlformats.org/officeDocument/2006/relationships/notesSlide" Target="../notesSlides/notesSlide8.xml"/><Relationship Id="rId16" Type="http://schemas.openxmlformats.org/officeDocument/2006/relationships/image" Target="../media/image17.png"/><Relationship Id="rId20" Type="http://schemas.openxmlformats.org/officeDocument/2006/relationships/image" Target="../media/image21.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4.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png"/><Relationship Id="rId19" Type="http://schemas.openxmlformats.org/officeDocument/2006/relationships/image" Target="../media/image20.png"/><Relationship Id="rId31" Type="http://schemas.openxmlformats.org/officeDocument/2006/relationships/image" Target="../media/image33.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wmf"/><Relationship Id="rId27" Type="http://schemas.openxmlformats.org/officeDocument/2006/relationships/image" Target="../media/image28.png"/><Relationship Id="rId30" Type="http://schemas.openxmlformats.org/officeDocument/2006/relationships/image" Target="../media/image32.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1246188"/>
            <a:ext cx="8713788" cy="3983037"/>
          </a:xfrm>
          <a:prstGeom prst="rect">
            <a:avLst/>
          </a:prstGeom>
          <a:noFill/>
          <a:ln>
            <a:noFill/>
          </a:ln>
          <a:effectLst/>
        </p:spPr>
        <p:txBody>
          <a:bodyPr lIns="90000" tIns="46800" rIns="90000" bIns="46800" anchor="ctr"/>
          <a:lstStyle/>
          <a:p>
            <a:pPr eaLnBrk="1" hangingPunct="1">
              <a:defRPr/>
            </a:pPr>
            <a:endParaRPr lang="en-US" sz="6200" b="1" kern="0" dirty="0">
              <a:solidFill>
                <a:schemeClr val="bg1"/>
              </a:solidFill>
              <a:ea typeface="ＭＳ Ｐゴシック" charset="0"/>
              <a:cs typeface="Arial" pitchFamily="34" charset="0"/>
            </a:endParaRPr>
          </a:p>
          <a:p>
            <a:pPr eaLnBrk="1" hangingPunct="1">
              <a:defRPr/>
            </a:pPr>
            <a:r>
              <a:rPr lang="en-US" sz="6200" b="1" kern="0" dirty="0">
                <a:solidFill>
                  <a:schemeClr val="bg1"/>
                </a:solidFill>
                <a:ea typeface="ＭＳ Ｐゴシック" charset="0"/>
                <a:cs typeface="Arial" pitchFamily="34" charset="0"/>
              </a:rPr>
              <a:t>The World Cup: </a:t>
            </a:r>
          </a:p>
          <a:p>
            <a:pPr eaLnBrk="1" hangingPunct="1">
              <a:defRPr/>
            </a:pPr>
            <a:r>
              <a:rPr lang="en-US" sz="6200" b="1" kern="0" dirty="0">
                <a:solidFill>
                  <a:schemeClr val="bg1"/>
                </a:solidFill>
                <a:ea typeface="ＭＳ Ｐゴシック" charset="0"/>
                <a:cs typeface="Arial" pitchFamily="34" charset="0"/>
              </a:rPr>
              <a:t>A fair game?</a:t>
            </a:r>
          </a:p>
          <a:p>
            <a:pPr eaLnBrk="1" hangingPunct="1">
              <a:defRPr/>
            </a:pPr>
            <a:endParaRPr lang="en-US" sz="6200" b="1" kern="0" dirty="0">
              <a:solidFill>
                <a:schemeClr val="bg1"/>
              </a:solidFill>
              <a:ea typeface="ＭＳ Ｐゴシック" charset="0"/>
              <a:cs typeface="Arial" pitchFamily="34" charset="0"/>
            </a:endParaRPr>
          </a:p>
          <a:p>
            <a:pPr eaLnBrk="1" hangingPunct="1">
              <a:defRPr/>
            </a:pPr>
            <a:r>
              <a:rPr lang="en-US" sz="3600" b="1" kern="0" dirty="0">
                <a:solidFill>
                  <a:schemeClr val="bg1"/>
                </a:solidFill>
                <a:ea typeface="ＭＳ Ｐゴシック" charset="0"/>
                <a:cs typeface="Arial" pitchFamily="34" charset="0"/>
              </a:rPr>
              <a:t>Us</a:t>
            </a:r>
            <a:r>
              <a:rPr lang="en-US" sz="3600" b="1" strike="sngStrike" kern="0" dirty="0">
                <a:solidFill>
                  <a:schemeClr val="bg1"/>
                </a:solidFill>
                <a:ea typeface="ＭＳ Ｐゴシック" charset="0"/>
                <a:cs typeface="Arial" pitchFamily="34" charset="0"/>
              </a:rPr>
              <a:t>e</a:t>
            </a:r>
            <a:r>
              <a:rPr lang="en-US" sz="3600" b="1" kern="0" dirty="0">
                <a:solidFill>
                  <a:schemeClr val="bg1"/>
                </a:solidFill>
                <a:ea typeface="ＭＳ Ｐゴシック" charset="0"/>
                <a:cs typeface="Arial" pitchFamily="34" charset="0"/>
              </a:rPr>
              <a:t> the World Cup to explore inequality</a:t>
            </a:r>
          </a:p>
          <a:p>
            <a:pPr eaLnBrk="1" hangingPunct="1">
              <a:defRPr/>
            </a:pPr>
            <a:endParaRPr lang="en-US" sz="3600" b="1" kern="0" dirty="0">
              <a:solidFill>
                <a:schemeClr val="bg1"/>
              </a:solidFill>
              <a:ea typeface="ＭＳ Ｐゴシック"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188913"/>
            <a:ext cx="8229600" cy="719137"/>
          </a:xfrm>
        </p:spPr>
        <p:txBody>
          <a:bodyPr/>
          <a:lstStyle/>
          <a:p>
            <a:pPr algn="ctr" eaLnBrk="1" hangingPunct="1"/>
            <a:r>
              <a:rPr lang="en-GB" altLang="en-US" sz="4000" dirty="0">
                <a:ea typeface="ＭＳ Ｐゴシック" panose="020B0600070205080204" pitchFamily="34" charset="-128"/>
              </a:rPr>
              <a:t>Country incomes</a:t>
            </a:r>
          </a:p>
        </p:txBody>
      </p:sp>
      <p:sp>
        <p:nvSpPr>
          <p:cNvPr id="27651" name="Rectangle 3"/>
          <p:cNvSpPr>
            <a:spLocks noGrp="1" noChangeArrowheads="1"/>
          </p:cNvSpPr>
          <p:nvPr>
            <p:ph type="body" idx="1"/>
          </p:nvPr>
        </p:nvSpPr>
        <p:spPr>
          <a:xfrm>
            <a:off x="323850" y="908720"/>
            <a:ext cx="8569325" cy="4278313"/>
          </a:xfrm>
        </p:spPr>
        <p:txBody>
          <a:bodyPr/>
          <a:lstStyle/>
          <a:p>
            <a:pPr marL="0" indent="0">
              <a:spcAft>
                <a:spcPts val="600"/>
              </a:spcAft>
              <a:buFontTx/>
              <a:buNone/>
            </a:pPr>
            <a:r>
              <a:rPr lang="en-GB" altLang="en-US" sz="2400" dirty="0">
                <a:ea typeface="ＭＳ Ｐゴシック" panose="020B0600070205080204" pitchFamily="34" charset="-128"/>
              </a:rPr>
              <a:t>The World Bank classifies each country as one of the following: </a:t>
            </a:r>
          </a:p>
          <a:p>
            <a:pPr marL="0" indent="0">
              <a:spcBef>
                <a:spcPts val="1200"/>
              </a:spcBef>
            </a:pPr>
            <a:r>
              <a:rPr lang="en-GB" altLang="en-US" sz="2400" dirty="0">
                <a:ea typeface="ＭＳ Ｐゴシック" panose="020B0600070205080204" pitchFamily="34" charset="-128"/>
              </a:rPr>
              <a:t> a </a:t>
            </a:r>
            <a:r>
              <a:rPr lang="en-GB" altLang="en-US" sz="2400" b="1" dirty="0">
                <a:solidFill>
                  <a:srgbClr val="00B050"/>
                </a:solidFill>
                <a:ea typeface="ＭＳ Ｐゴシック" panose="020B0600070205080204" pitchFamily="34" charset="-128"/>
              </a:rPr>
              <a:t>low</a:t>
            </a:r>
            <a:r>
              <a:rPr lang="en-GB" altLang="en-US" sz="2400" dirty="0">
                <a:ea typeface="ＭＳ Ｐゴシック" panose="020B0600070205080204" pitchFamily="34" charset="-128"/>
              </a:rPr>
              <a:t>-income country </a:t>
            </a:r>
          </a:p>
          <a:p>
            <a:pPr marL="0" indent="0">
              <a:spcBef>
                <a:spcPts val="1200"/>
              </a:spcBef>
            </a:pPr>
            <a:r>
              <a:rPr lang="en-GB" altLang="en-US" sz="2400" dirty="0">
                <a:ea typeface="ＭＳ Ｐゴシック" panose="020B0600070205080204" pitchFamily="34" charset="-128"/>
              </a:rPr>
              <a:t> a </a:t>
            </a:r>
            <a:r>
              <a:rPr lang="en-GB" altLang="en-US" sz="2400" b="1" dirty="0">
                <a:solidFill>
                  <a:srgbClr val="FF0000"/>
                </a:solidFill>
                <a:ea typeface="ＭＳ Ｐゴシック" panose="020B0600070205080204" pitchFamily="34" charset="-128"/>
              </a:rPr>
              <a:t>lower-middle</a:t>
            </a:r>
            <a:r>
              <a:rPr lang="en-GB" altLang="en-US" sz="2400" b="1" dirty="0">
                <a:ea typeface="ＭＳ Ｐゴシック" panose="020B0600070205080204" pitchFamily="34" charset="-128"/>
              </a:rPr>
              <a:t>-</a:t>
            </a:r>
            <a:r>
              <a:rPr lang="en-GB" altLang="en-US" sz="2400" dirty="0">
                <a:ea typeface="ＭＳ Ｐゴシック" panose="020B0600070205080204" pitchFamily="34" charset="-128"/>
              </a:rPr>
              <a:t>income country </a:t>
            </a:r>
          </a:p>
          <a:p>
            <a:pPr marL="0" indent="0">
              <a:spcBef>
                <a:spcPts val="1200"/>
              </a:spcBef>
            </a:pPr>
            <a:r>
              <a:rPr lang="en-GB" altLang="en-US" sz="2400" dirty="0">
                <a:ea typeface="ＭＳ Ｐゴシック" panose="020B0600070205080204" pitchFamily="34" charset="-128"/>
              </a:rPr>
              <a:t> an </a:t>
            </a:r>
            <a:r>
              <a:rPr lang="en-GB" altLang="en-US" sz="2400" b="1" dirty="0">
                <a:solidFill>
                  <a:srgbClr val="FFC000"/>
                </a:solidFill>
                <a:ea typeface="ＭＳ Ｐゴシック" panose="020B0600070205080204" pitchFamily="34" charset="-128"/>
              </a:rPr>
              <a:t>upper-middle</a:t>
            </a:r>
            <a:r>
              <a:rPr lang="en-GB" altLang="en-US" sz="2400" b="1" dirty="0">
                <a:ea typeface="ＭＳ Ｐゴシック" panose="020B0600070205080204" pitchFamily="34" charset="-128"/>
              </a:rPr>
              <a:t>-</a:t>
            </a:r>
            <a:r>
              <a:rPr lang="en-GB" altLang="en-US" sz="2400" dirty="0">
                <a:ea typeface="ＭＳ Ｐゴシック" panose="020B0600070205080204" pitchFamily="34" charset="-128"/>
              </a:rPr>
              <a:t>income country </a:t>
            </a:r>
          </a:p>
          <a:p>
            <a:pPr marL="0" indent="0">
              <a:spcBef>
                <a:spcPts val="1200"/>
              </a:spcBef>
              <a:spcAft>
                <a:spcPts val="600"/>
              </a:spcAft>
            </a:pPr>
            <a:r>
              <a:rPr lang="en-GB" altLang="en-US" sz="2400" dirty="0">
                <a:ea typeface="ＭＳ Ｐゴシック" panose="020B0600070205080204" pitchFamily="34" charset="-128"/>
              </a:rPr>
              <a:t> a </a:t>
            </a:r>
            <a:r>
              <a:rPr lang="en-GB" altLang="en-US" sz="2400" b="1" dirty="0">
                <a:solidFill>
                  <a:srgbClr val="00B0F0"/>
                </a:solidFill>
                <a:ea typeface="ＭＳ Ｐゴシック" panose="020B0600070205080204" pitchFamily="34" charset="-128"/>
              </a:rPr>
              <a:t>high</a:t>
            </a:r>
            <a:r>
              <a:rPr lang="en-GB" altLang="en-US" sz="2400" dirty="0">
                <a:ea typeface="ＭＳ Ｐゴシック" panose="020B0600070205080204" pitchFamily="34" charset="-128"/>
              </a:rPr>
              <a:t>-income country</a:t>
            </a:r>
          </a:p>
          <a:p>
            <a:pPr marL="0" indent="0">
              <a:buFontTx/>
              <a:buNone/>
            </a:pPr>
            <a:r>
              <a:rPr lang="en-GB" altLang="en-US" sz="2400" dirty="0">
                <a:ea typeface="ＭＳ Ｐゴシック" panose="020B0600070205080204" pitchFamily="34" charset="-128"/>
              </a:rPr>
              <a:t>Which group do you think each of these countries is in? </a:t>
            </a:r>
          </a:p>
          <a:p>
            <a:pPr marL="0" indent="0">
              <a:buFontTx/>
              <a:buNone/>
            </a:pPr>
            <a:endParaRPr lang="en-GB" altLang="en-US" dirty="0">
              <a:ea typeface="ＭＳ Ｐゴシック" panose="020B0600070205080204" pitchFamily="34" charset="-128"/>
            </a:endParaRPr>
          </a:p>
          <a:p>
            <a:pPr marL="0" indent="0">
              <a:buFontTx/>
              <a:buNone/>
            </a:pPr>
            <a:r>
              <a:rPr lang="en-GB" altLang="en-US" dirty="0">
                <a:ea typeface="ＭＳ Ｐゴシック" panose="020B0600070205080204" pitchFamily="34" charset="-128"/>
              </a:rPr>
              <a:t> </a:t>
            </a:r>
          </a:p>
          <a:p>
            <a:pPr marL="0" indent="0">
              <a:buFontTx/>
              <a:buNone/>
            </a:pPr>
            <a:endParaRPr lang="en-GB" altLang="en-US" dirty="0">
              <a:ea typeface="ＭＳ Ｐゴシック" panose="020B0600070205080204" pitchFamily="34" charset="-128"/>
            </a:endParaRPr>
          </a:p>
          <a:p>
            <a:pPr marL="0" indent="0">
              <a:buFontTx/>
              <a:buNone/>
            </a:pPr>
            <a:endParaRPr lang="en-GB" altLang="en-US" dirty="0">
              <a:ea typeface="ＭＳ Ｐゴシック" panose="020B0600070205080204" pitchFamily="34" charset="-128"/>
            </a:endParaRPr>
          </a:p>
          <a:p>
            <a:pPr marL="0" indent="0">
              <a:buFontTx/>
              <a:buNone/>
            </a:pPr>
            <a:endParaRPr lang="en-US" altLang="en-US" dirty="0">
              <a:ea typeface="ＭＳ Ｐゴシック" panose="020B0600070205080204" pitchFamily="34" charset="-128"/>
            </a:endParaRPr>
          </a:p>
        </p:txBody>
      </p:sp>
      <p:pic>
        <p:nvPicPr>
          <p:cNvPr id="27652" name="Picture 2" descr="http://openclipart.org/image/300px/svg_to_png/13127/Anonymous_pseudo_glo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1557338"/>
            <a:ext cx="2376488"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3" y="3357563"/>
            <a:ext cx="2619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3141663"/>
            <a:ext cx="2619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7625" y="1700213"/>
            <a:ext cx="2619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488" y="3213100"/>
            <a:ext cx="261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3429000"/>
            <a:ext cx="2619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9925" y="2924175"/>
            <a:ext cx="261938"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0288" y="1989138"/>
            <a:ext cx="26193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3068638"/>
            <a:ext cx="261938"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2781300"/>
            <a:ext cx="2619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2588" y="3284538"/>
            <a:ext cx="2619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6913" y="3068638"/>
            <a:ext cx="260350"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5463" y="2636838"/>
            <a:ext cx="261937" cy="28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5" name="TextBox 29"/>
          <p:cNvSpPr txBox="1">
            <a:spLocks noChangeArrowheads="1"/>
          </p:cNvSpPr>
          <p:nvPr/>
        </p:nvSpPr>
        <p:spPr bwMode="auto">
          <a:xfrm>
            <a:off x="6314602" y="5342731"/>
            <a:ext cx="1584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dirty="0">
                <a:solidFill>
                  <a:srgbClr val="61A534"/>
                </a:solidFill>
              </a:rPr>
              <a:t>Senegal</a:t>
            </a:r>
          </a:p>
        </p:txBody>
      </p:sp>
      <p:sp>
        <p:nvSpPr>
          <p:cNvPr id="27666" name="TextBox 31"/>
          <p:cNvSpPr txBox="1">
            <a:spLocks noChangeArrowheads="1"/>
          </p:cNvSpPr>
          <p:nvPr/>
        </p:nvSpPr>
        <p:spPr bwMode="auto">
          <a:xfrm>
            <a:off x="3631257" y="5372918"/>
            <a:ext cx="1511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dirty="0">
                <a:solidFill>
                  <a:srgbClr val="61A534"/>
                </a:solidFill>
              </a:rPr>
              <a:t>England</a:t>
            </a:r>
          </a:p>
        </p:txBody>
      </p:sp>
      <p:sp>
        <p:nvSpPr>
          <p:cNvPr id="27668" name="TextBox 33"/>
          <p:cNvSpPr txBox="1">
            <a:spLocks noChangeArrowheads="1"/>
          </p:cNvSpPr>
          <p:nvPr/>
        </p:nvSpPr>
        <p:spPr bwMode="auto">
          <a:xfrm>
            <a:off x="366713" y="5373216"/>
            <a:ext cx="19446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400" b="1" dirty="0">
                <a:solidFill>
                  <a:srgbClr val="61A534"/>
                </a:solidFill>
              </a:rPr>
              <a:t>Costa Rica</a:t>
            </a:r>
            <a:endParaRPr lang="en-US" altLang="en-US" sz="2400" b="1" dirty="0"/>
          </a:p>
        </p:txBody>
      </p:sp>
      <p:sp>
        <p:nvSpPr>
          <p:cNvPr id="36" name="TextBox 33"/>
          <p:cNvSpPr txBox="1">
            <a:spLocks noChangeArrowheads="1"/>
          </p:cNvSpPr>
          <p:nvPr/>
        </p:nvSpPr>
        <p:spPr bwMode="auto">
          <a:xfrm>
            <a:off x="399463" y="6020766"/>
            <a:ext cx="79174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000" b="1" dirty="0">
                <a:solidFill>
                  <a:srgbClr val="FFC000"/>
                </a:solidFill>
              </a:rPr>
              <a:t>Upper-middle</a:t>
            </a:r>
            <a:r>
              <a:rPr lang="en-US" altLang="en-US" sz="2000" b="1" dirty="0"/>
              <a:t>	                         </a:t>
            </a:r>
            <a:r>
              <a:rPr lang="en-US" altLang="en-US" sz="2000" b="1" dirty="0">
                <a:solidFill>
                  <a:srgbClr val="00B0F0"/>
                </a:solidFill>
              </a:rPr>
              <a:t>High</a:t>
            </a:r>
            <a:r>
              <a:rPr lang="en-US" altLang="en-US" sz="2000" b="1" dirty="0"/>
              <a:t>                </a:t>
            </a:r>
            <a:r>
              <a:rPr lang="en-US" altLang="en-US" sz="2000" b="1" dirty="0">
                <a:solidFill>
                  <a:srgbClr val="00B050"/>
                </a:solidFill>
              </a:rPr>
              <a:t> </a:t>
            </a:r>
            <a:r>
              <a:rPr lang="en-US" altLang="en-US" sz="2000" b="1" dirty="0"/>
              <a:t>        </a:t>
            </a:r>
            <a:r>
              <a:rPr lang="en-US" altLang="en-US" sz="2000" b="1" dirty="0">
                <a:solidFill>
                  <a:srgbClr val="FF0000"/>
                </a:solidFill>
              </a:rPr>
              <a:t>Lower-middle</a:t>
            </a:r>
          </a:p>
        </p:txBody>
      </p:sp>
      <p:pic>
        <p:nvPicPr>
          <p:cNvPr id="27671" name="Picture 26"/>
          <p:cNvPicPr>
            <a:picLocks noChangeAspect="1"/>
          </p:cNvPicPr>
          <p:nvPr/>
        </p:nvPicPr>
        <p:blipFill>
          <a:blip r:embed="rId5" cstate="print">
            <a:extLst>
              <a:ext uri="{28A0092B-C50C-407E-A947-70E740481C1C}">
                <a14:useLocalDpi xmlns:a14="http://schemas.microsoft.com/office/drawing/2010/main" val="0"/>
              </a:ext>
            </a:extLst>
          </a:blip>
          <a:srcRect l="5060" r="5315"/>
          <a:stretch>
            <a:fillRect/>
          </a:stretch>
        </p:blipFill>
        <p:spPr bwMode="auto">
          <a:xfrm>
            <a:off x="3851920" y="4519203"/>
            <a:ext cx="1069975"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672" name="Picture 27" descr="Flag of Senegal"/>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66221" y="4519203"/>
            <a:ext cx="1081088" cy="720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66" descr="Flag of Costa Rica">
            <a:extLst>
              <a:ext uri="{FF2B5EF4-FFF2-40B4-BE49-F238E27FC236}">
                <a16:creationId xmlns:a16="http://schemas.microsoft.com/office/drawing/2014/main" id="{0C05C80A-420E-C0A8-E683-C3750F3301C8}"/>
              </a:ext>
            </a:extLst>
          </p:cNvPr>
          <p:cNvPicPr>
            <a:picLocks noChangeAspect="1"/>
          </p:cNvPicPr>
          <p:nvPr/>
        </p:nvPicPr>
        <p:blipFill>
          <a:blip r:embed="rId7" cstate="print">
            <a:extLst>
              <a:ext uri="{28A0092B-C50C-407E-A947-70E740481C1C}">
                <a14:useLocalDpi xmlns:a14="http://schemas.microsoft.com/office/drawing/2010/main" val="0"/>
              </a:ext>
            </a:extLst>
          </a:blip>
          <a:srcRect l="4192" r="5548"/>
          <a:stretch>
            <a:fillRect/>
          </a:stretch>
        </p:blipFill>
        <p:spPr bwMode="auto">
          <a:xfrm>
            <a:off x="801412" y="4486878"/>
            <a:ext cx="1081088" cy="73283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55"/>
          <p:cNvGrpSpPr/>
          <p:nvPr/>
        </p:nvGrpSpPr>
        <p:grpSpPr>
          <a:xfrm>
            <a:off x="358867" y="1254611"/>
            <a:ext cx="811270" cy="4377019"/>
            <a:chOff x="358867" y="1254611"/>
            <a:chExt cx="811270" cy="4377019"/>
          </a:xfrm>
        </p:grpSpPr>
        <p:pic>
          <p:nvPicPr>
            <p:cNvPr id="57" name="Picture 56"/>
            <p:cNvPicPr>
              <a:picLocks noChangeAspect="1"/>
            </p:cNvPicPr>
            <p:nvPr/>
          </p:nvPicPr>
          <p:blipFill>
            <a:blip r:embed="rId3" cstate="print">
              <a:extLst>
                <a:ext uri="{28A0092B-C50C-407E-A947-70E740481C1C}">
                  <a14:useLocalDpi xmlns:a14="http://schemas.microsoft.com/office/drawing/2010/main" val="0"/>
                </a:ext>
              </a:extLst>
            </a:blip>
            <a:srcRect t="5951" b="5951"/>
            <a:stretch>
              <a:fillRect/>
            </a:stretch>
          </p:blipFill>
          <p:spPr bwMode="auto">
            <a:xfrm>
              <a:off x="359091" y="4552496"/>
              <a:ext cx="810000" cy="532688"/>
            </a:xfrm>
            <a:prstGeom prst="rect">
              <a:avLst/>
            </a:prstGeom>
            <a:noFill/>
            <a:ln w="9525">
              <a:solidFill>
                <a:schemeClr val="tx1">
                  <a:lumMod val="100000"/>
                  <a:lumOff val="0"/>
                </a:schemeClr>
              </a:solidFill>
              <a:miter lim="800000"/>
              <a:headEnd/>
              <a:tailEnd/>
            </a:ln>
          </p:spPr>
        </p:pic>
        <p:pic>
          <p:nvPicPr>
            <p:cNvPr id="58" name="Picture 59" descr="Flag of Poland"/>
            <p:cNvPicPr>
              <a:picLocks noChangeAspect="1"/>
            </p:cNvPicPr>
            <p:nvPr/>
          </p:nvPicPr>
          <p:blipFill>
            <a:blip r:embed="rId4" cstate="print">
              <a:extLst>
                <a:ext uri="{28A0092B-C50C-407E-A947-70E740481C1C}">
                  <a14:useLocalDpi xmlns:a14="http://schemas.microsoft.com/office/drawing/2010/main" val="0"/>
                </a:ext>
              </a:extLst>
            </a:blip>
            <a:srcRect r="7068"/>
            <a:stretch>
              <a:fillRect/>
            </a:stretch>
          </p:blipFill>
          <p:spPr bwMode="auto">
            <a:xfrm>
              <a:off x="359091" y="3999543"/>
              <a:ext cx="810000" cy="544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9963" y="3449639"/>
              <a:ext cx="810000" cy="537891"/>
            </a:xfrm>
            <a:prstGeom prst="rect">
              <a:avLst/>
            </a:prstGeom>
            <a:noFill/>
            <a:ln w="9525">
              <a:solidFill>
                <a:schemeClr val="tx1">
                  <a:lumMod val="100000"/>
                  <a:lumOff val="0"/>
                </a:schemeClr>
              </a:solidFill>
              <a:miter lim="800000"/>
              <a:headEnd/>
              <a:tailEnd/>
            </a:ln>
          </p:spPr>
        </p:pic>
        <p:pic>
          <p:nvPicPr>
            <p:cNvPr id="62" name="Picture 61" descr="Flag of Serbia"/>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913" y="2899604"/>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3" name="Picture 62" descr="Flag of Spain"/>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091" y="2349569"/>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4" name="Picture 63" descr="Flag of Sweden"/>
            <p:cNvPicPr>
              <a:picLocks noChangeAspect="1"/>
            </p:cNvPicPr>
            <p:nvPr/>
          </p:nvPicPr>
          <p:blipFill>
            <a:blip r:embed="rId8" cstate="print">
              <a:extLst>
                <a:ext uri="{28A0092B-C50C-407E-A947-70E740481C1C}">
                  <a14:useLocalDpi xmlns:a14="http://schemas.microsoft.com/office/drawing/2010/main" val="0"/>
                </a:ext>
              </a:extLst>
            </a:blip>
            <a:srcRect l="2184" r="2731"/>
            <a:stretch>
              <a:fillRect/>
            </a:stretch>
          </p:blipFill>
          <p:spPr bwMode="auto">
            <a:xfrm>
              <a:off x="359091" y="1811285"/>
              <a:ext cx="810000" cy="53227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5" name="Picture 64" descr="Flag of Switzerland"/>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867" y="1254611"/>
              <a:ext cx="539991"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7" name="Picture 2" descr="Flag of Portugal.sv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9091" y="5091630"/>
              <a:ext cx="810000" cy="540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7955481" y="1304739"/>
            <a:ext cx="810867" cy="4356509"/>
            <a:chOff x="7955481" y="1304739"/>
            <a:chExt cx="810867" cy="4356509"/>
          </a:xfrm>
        </p:grpSpPr>
        <p:pic>
          <p:nvPicPr>
            <p:cNvPr id="80" name="Picture 39" descr="Flag of Egypt"/>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55481" y="1304739"/>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 name="Picture 41" descr="Flag of Morocco"/>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955481" y="1856768"/>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2" name="Picture 8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955901" y="2405729"/>
              <a:ext cx="810000" cy="536842"/>
            </a:xfrm>
            <a:prstGeom prst="rect">
              <a:avLst/>
            </a:prstGeom>
            <a:noFill/>
            <a:ln w="9525">
              <a:solidFill>
                <a:schemeClr val="tx1">
                  <a:lumMod val="100000"/>
                  <a:lumOff val="0"/>
                </a:schemeClr>
              </a:solidFill>
              <a:miter lim="800000"/>
              <a:headEnd/>
              <a:tailEnd/>
            </a:ln>
          </p:spPr>
        </p:pic>
        <p:pic>
          <p:nvPicPr>
            <p:cNvPr id="83" name="Picture 43" descr="Flag of Senegal"/>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55901" y="2948486"/>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4" name="Picture 44"/>
            <p:cNvPicPr>
              <a:picLocks noChangeAspect="1"/>
            </p:cNvPicPr>
            <p:nvPr/>
          </p:nvPicPr>
          <p:blipFill>
            <a:blip r:embed="rId15" cstate="print">
              <a:extLst>
                <a:ext uri="{28A0092B-C50C-407E-A947-70E740481C1C}">
                  <a14:useLocalDpi xmlns:a14="http://schemas.microsoft.com/office/drawing/2010/main" val="0"/>
                </a:ext>
              </a:extLst>
            </a:blip>
            <a:srcRect l="5060" r="5315"/>
            <a:stretch>
              <a:fillRect/>
            </a:stretch>
          </p:blipFill>
          <p:spPr bwMode="auto">
            <a:xfrm>
              <a:off x="7956321" y="3494486"/>
              <a:ext cx="810000" cy="544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5" name="Picture 84"/>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56321" y="4045330"/>
              <a:ext cx="810000" cy="535798"/>
            </a:xfrm>
            <a:prstGeom prst="rect">
              <a:avLst/>
            </a:prstGeom>
            <a:noFill/>
            <a:ln w="9525">
              <a:solidFill>
                <a:schemeClr val="tx1">
                  <a:lumMod val="100000"/>
                  <a:lumOff val="0"/>
                </a:schemeClr>
              </a:solidFill>
              <a:miter lim="800000"/>
              <a:headEnd/>
              <a:tailEnd/>
            </a:ln>
          </p:spPr>
        </p:pic>
        <p:pic>
          <p:nvPicPr>
            <p:cNvPr id="86" name="Picture 46"/>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956348" y="4580289"/>
              <a:ext cx="810000" cy="5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7" name="Picture 47" descr="Flag of Saudi Arabia"/>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956376" y="5121163"/>
              <a:ext cx="809945"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88" name="Group 87"/>
          <p:cNvGrpSpPr/>
          <p:nvPr/>
        </p:nvGrpSpPr>
        <p:grpSpPr>
          <a:xfrm>
            <a:off x="1320147" y="5949280"/>
            <a:ext cx="6503707" cy="543319"/>
            <a:chOff x="1159951" y="6017819"/>
            <a:chExt cx="6503707" cy="543319"/>
          </a:xfrm>
        </p:grpSpPr>
        <p:pic>
          <p:nvPicPr>
            <p:cNvPr id="89" name="Picture 88"/>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401922" y="6017819"/>
              <a:ext cx="808038" cy="539750"/>
            </a:xfrm>
            <a:prstGeom prst="rect">
              <a:avLst/>
            </a:prstGeom>
            <a:noFill/>
            <a:ln w="9525">
              <a:solidFill>
                <a:schemeClr val="tx1">
                  <a:lumMod val="100000"/>
                  <a:lumOff val="0"/>
                </a:schemeClr>
              </a:solidFill>
              <a:miter lim="800000"/>
              <a:headEnd/>
              <a:tailEnd/>
            </a:ln>
          </p:spPr>
        </p:pic>
        <p:pic>
          <p:nvPicPr>
            <p:cNvPr id="90" name="Picture 48" descr="Flag of Belgium"/>
            <p:cNvPicPr>
              <a:picLocks noChangeAspect="1"/>
            </p:cNvPicPr>
            <p:nvPr/>
          </p:nvPicPr>
          <p:blipFill>
            <a:blip r:embed="rId20" cstate="print">
              <a:extLst>
                <a:ext uri="{28A0092B-C50C-407E-A947-70E740481C1C}">
                  <a14:useLocalDpi xmlns:a14="http://schemas.microsoft.com/office/drawing/2010/main" val="0"/>
                </a:ext>
              </a:extLst>
            </a:blip>
            <a:srcRect t="11559" b="12373"/>
            <a:stretch>
              <a:fillRect/>
            </a:stretch>
          </p:blipFill>
          <p:spPr bwMode="auto">
            <a:xfrm>
              <a:off x="6841087" y="6017819"/>
              <a:ext cx="82257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1" name="Picture 49" descr="Flag of Croatia.svg"/>
            <p:cNvPicPr>
              <a:picLocks noChangeAspect="1"/>
            </p:cNvPicPr>
            <p:nvPr/>
          </p:nvPicPr>
          <p:blipFill>
            <a:blip r:embed="rId21" cstate="print">
              <a:extLst>
                <a:ext uri="{28A0092B-C50C-407E-A947-70E740481C1C}">
                  <a14:useLocalDpi xmlns:a14="http://schemas.microsoft.com/office/drawing/2010/main" val="0"/>
                </a:ext>
              </a:extLst>
            </a:blip>
            <a:srcRect l="13200" r="11188"/>
            <a:stretch>
              <a:fillRect/>
            </a:stretch>
          </p:blipFill>
          <p:spPr bwMode="auto">
            <a:xfrm>
              <a:off x="6016630" y="6017819"/>
              <a:ext cx="824457"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 name="Picture 51" descr="Red with a white cross that extends to the edges of the flag; the vertical part of the cross is shifted to the hoist side"/>
            <p:cNvPicPr>
              <a:picLocks noChangeAspect="1"/>
            </p:cNvPicPr>
            <p:nvPr/>
          </p:nvPicPr>
          <p:blipFill>
            <a:blip r:embed="rId22" cstate="print">
              <a:extLst>
                <a:ext uri="{28A0092B-C50C-407E-A947-70E740481C1C}">
                  <a14:useLocalDpi xmlns:a14="http://schemas.microsoft.com/office/drawing/2010/main" val="0"/>
                </a:ext>
              </a:extLst>
            </a:blip>
            <a:srcRect t="6772" b="4597"/>
            <a:stretch>
              <a:fillRect/>
            </a:stretch>
          </p:blipFill>
          <p:spPr bwMode="auto">
            <a:xfrm>
              <a:off x="5209960" y="6017819"/>
              <a:ext cx="806670" cy="5397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93" name="Picture 92"/>
            <p:cNvPicPr>
              <a:picLocks noChangeAspect="1"/>
            </p:cNvPicPr>
            <p:nvPr/>
          </p:nvPicPr>
          <p:blipFill>
            <a:blip r:embed="rId23" cstate="print">
              <a:extLst>
                <a:ext uri="{28A0092B-C50C-407E-A947-70E740481C1C}">
                  <a14:useLocalDpi xmlns:a14="http://schemas.microsoft.com/office/drawing/2010/main" val="0"/>
                </a:ext>
              </a:extLst>
            </a:blip>
            <a:srcRect l="803" t="-2" r="-2" b="5511"/>
            <a:stretch>
              <a:fillRect/>
            </a:stretch>
          </p:blipFill>
          <p:spPr bwMode="auto">
            <a:xfrm>
              <a:off x="3601602" y="6017819"/>
              <a:ext cx="801688" cy="539750"/>
            </a:xfrm>
            <a:prstGeom prst="rect">
              <a:avLst/>
            </a:prstGeom>
            <a:noFill/>
            <a:ln w="9525">
              <a:solidFill>
                <a:schemeClr val="tx1">
                  <a:lumMod val="100000"/>
                  <a:lumOff val="0"/>
                </a:schemeClr>
              </a:solidFill>
              <a:miter lim="800000"/>
              <a:headEnd/>
              <a:tailEnd/>
            </a:ln>
          </p:spPr>
        </p:pic>
        <p:pic>
          <p:nvPicPr>
            <p:cNvPr id="94" name="Picture 54" descr="Flag of France"/>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2791372" y="6017819"/>
              <a:ext cx="81070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5" name="Picture 55" descr="Flag of Iceland"/>
            <p:cNvPicPr>
              <a:picLocks noChangeAspect="1"/>
            </p:cNvPicPr>
            <p:nvPr/>
          </p:nvPicPr>
          <p:blipFill>
            <a:blip r:embed="rId25" cstate="print">
              <a:extLst>
                <a:ext uri="{28A0092B-C50C-407E-A947-70E740481C1C}">
                  <a14:useLocalDpi xmlns:a14="http://schemas.microsoft.com/office/drawing/2010/main" val="0"/>
                </a:ext>
              </a:extLst>
            </a:blip>
            <a:srcRect t="2588" b="4820"/>
            <a:stretch>
              <a:fillRect/>
            </a:stretch>
          </p:blipFill>
          <p:spPr bwMode="auto">
            <a:xfrm>
              <a:off x="1981142" y="6021388"/>
              <a:ext cx="810230"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6" name="Picture 56"/>
            <p:cNvPicPr>
              <a:picLocks noChangeAspect="1"/>
            </p:cNvPicPr>
            <p:nvPr/>
          </p:nvPicPr>
          <p:blipFill>
            <a:blip r:embed="rId26" cstate="print">
              <a:extLst>
                <a:ext uri="{28A0092B-C50C-407E-A947-70E740481C1C}">
                  <a14:useLocalDpi xmlns:a14="http://schemas.microsoft.com/office/drawing/2010/main" val="0"/>
                </a:ext>
              </a:extLst>
            </a:blip>
            <a:srcRect l="5801" r="8632"/>
            <a:stretch>
              <a:fillRect/>
            </a:stretch>
          </p:blipFill>
          <p:spPr bwMode="auto">
            <a:xfrm>
              <a:off x="1159951" y="6021388"/>
              <a:ext cx="82119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aphicFrame>
        <p:nvGraphicFramePr>
          <p:cNvPr id="2" name="Table 1"/>
          <p:cNvGraphicFramePr>
            <a:graphicFrameLocks noGrp="1"/>
          </p:cNvGraphicFramePr>
          <p:nvPr>
            <p:extLst>
              <p:ext uri="{D42A27DB-BD31-4B8C-83A1-F6EECF244321}">
                <p14:modId xmlns:p14="http://schemas.microsoft.com/office/powerpoint/2010/main" val="192190259"/>
              </p:ext>
            </p:extLst>
          </p:nvPr>
        </p:nvGraphicFramePr>
        <p:xfrm>
          <a:off x="1492852" y="1138864"/>
          <a:ext cx="6158296" cy="4580272"/>
        </p:xfrm>
        <a:graphic>
          <a:graphicData uri="http://schemas.openxmlformats.org/drawingml/2006/table">
            <a:tbl>
              <a:tblPr firstRow="1" firstCol="1" bandRow="1"/>
              <a:tblGrid>
                <a:gridCol w="1539574">
                  <a:extLst>
                    <a:ext uri="{9D8B030D-6E8A-4147-A177-3AD203B41FA5}">
                      <a16:colId xmlns:a16="http://schemas.microsoft.com/office/drawing/2014/main" val="4098935056"/>
                    </a:ext>
                  </a:extLst>
                </a:gridCol>
                <a:gridCol w="1539574">
                  <a:extLst>
                    <a:ext uri="{9D8B030D-6E8A-4147-A177-3AD203B41FA5}">
                      <a16:colId xmlns:a16="http://schemas.microsoft.com/office/drawing/2014/main" val="4082062872"/>
                    </a:ext>
                  </a:extLst>
                </a:gridCol>
                <a:gridCol w="1539574">
                  <a:extLst>
                    <a:ext uri="{9D8B030D-6E8A-4147-A177-3AD203B41FA5}">
                      <a16:colId xmlns:a16="http://schemas.microsoft.com/office/drawing/2014/main" val="2975265809"/>
                    </a:ext>
                  </a:extLst>
                </a:gridCol>
                <a:gridCol w="1539574">
                  <a:extLst>
                    <a:ext uri="{9D8B030D-6E8A-4147-A177-3AD203B41FA5}">
                      <a16:colId xmlns:a16="http://schemas.microsoft.com/office/drawing/2014/main" val="3059718691"/>
                    </a:ext>
                  </a:extLst>
                </a:gridCol>
              </a:tblGrid>
              <a:tr h="572534">
                <a:tc>
                  <a:txBody>
                    <a:bodyPr/>
                    <a:lstStyle/>
                    <a:p>
                      <a:pPr algn="ctr" fontAlgn="base"/>
                      <a:r>
                        <a:rPr lang="en-GB" sz="1600" dirty="0">
                          <a:effectLst/>
                          <a:latin typeface="Calibri" panose="020F0502020204030204" pitchFamily="34" charset="0"/>
                          <a:ea typeface="Times New Roman" panose="02020603050405020304" pitchFamily="18" charset="0"/>
                        </a:rPr>
                        <a:t>58,061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3,497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5,935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1,606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403871"/>
                  </a:ext>
                </a:extLst>
              </a:tr>
              <a:tr h="572534">
                <a:tc>
                  <a:txBody>
                    <a:bodyPr/>
                    <a:lstStyle/>
                    <a:p>
                      <a:pPr algn="ctr" fontAlgn="base"/>
                      <a:r>
                        <a:rPr lang="en-GB" sz="1600" dirty="0">
                          <a:effectLst/>
                          <a:latin typeface="Calibri" panose="020F0502020204030204" pitchFamily="34" charset="0"/>
                          <a:ea typeface="Times New Roman" panose="02020603050405020304" pitchFamily="18" charset="0"/>
                        </a:rPr>
                        <a:t>47,334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7,519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34,758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23,586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3865342"/>
                  </a:ext>
                </a:extLst>
              </a:tr>
              <a:tr h="572534">
                <a:tc>
                  <a:txBody>
                    <a:bodyPr/>
                    <a:lstStyle/>
                    <a:p>
                      <a:pPr algn="ctr" fontAlgn="base"/>
                      <a:r>
                        <a:rPr lang="en-GB" sz="1600" dirty="0">
                          <a:effectLst/>
                          <a:latin typeface="Calibri" panose="020F0502020204030204" pitchFamily="34" charset="0"/>
                          <a:ea typeface="Times New Roman" panose="02020603050405020304" pitchFamily="18" charset="0"/>
                        </a:rPr>
                        <a:t>17,841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47,334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24,262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3,390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2046537"/>
                  </a:ext>
                </a:extLst>
              </a:tr>
              <a:tr h="572534">
                <a:tc>
                  <a:txBody>
                    <a:bodyPr/>
                    <a:lstStyle/>
                    <a:p>
                      <a:pPr algn="ctr" fontAlgn="base"/>
                      <a:r>
                        <a:rPr lang="en-GB" sz="1600" dirty="0">
                          <a:effectLst/>
                          <a:latin typeface="Calibri" panose="020F0502020204030204" pitchFamily="34" charset="0"/>
                          <a:ea typeface="Times New Roman" panose="02020603050405020304" pitchFamily="18" charset="0"/>
                        </a:rPr>
                        <a:t>5,310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27,580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54,770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93,457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0229713"/>
                  </a:ext>
                </a:extLst>
              </a:tr>
              <a:tr h="572534">
                <a:tc>
                  <a:txBody>
                    <a:bodyPr/>
                    <a:lstStyle/>
                    <a:p>
                      <a:pPr algn="ctr" fontAlgn="base"/>
                      <a:r>
                        <a:rPr lang="en-GB" sz="1600" dirty="0">
                          <a:effectLst/>
                          <a:latin typeface="Calibri" panose="020F0502020204030204" pitchFamily="34" charset="0"/>
                          <a:ea typeface="Times New Roman" panose="02020603050405020304" pitchFamily="18" charset="0"/>
                        </a:rPr>
                        <a:t>69,934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12,509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1,662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10,729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6201329"/>
                  </a:ext>
                </a:extLst>
              </a:tr>
              <a:tr h="572534">
                <a:tc>
                  <a:txBody>
                    <a:bodyPr/>
                    <a:lstStyle/>
                    <a:p>
                      <a:pPr algn="ctr" fontAlgn="base"/>
                      <a:r>
                        <a:rPr lang="en-GB" sz="1600" dirty="0">
                          <a:effectLst/>
                          <a:latin typeface="Calibri" panose="020F0502020204030204" pitchFamily="34" charset="0"/>
                          <a:ea typeface="Times New Roman" panose="02020603050405020304" pitchFamily="18" charset="0"/>
                        </a:rPr>
                        <a:t>2,445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17,021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50,802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39,285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5293593"/>
                  </a:ext>
                </a:extLst>
              </a:tr>
              <a:tr h="572534">
                <a:tc>
                  <a:txBody>
                    <a:bodyPr/>
                    <a:lstStyle/>
                    <a:p>
                      <a:pPr algn="ctr" fontAlgn="base"/>
                      <a:r>
                        <a:rPr lang="en-GB" sz="1600" dirty="0">
                          <a:effectLst/>
                          <a:latin typeface="Calibri" panose="020F0502020204030204" pitchFamily="34" charset="0"/>
                          <a:ea typeface="Times New Roman" panose="02020603050405020304" pitchFamily="18" charset="0"/>
                        </a:rPr>
                        <a:t>51,768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17,399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67,803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61,276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8918115"/>
                  </a:ext>
                </a:extLst>
              </a:tr>
              <a:tr h="572534">
                <a:tc>
                  <a:txBody>
                    <a:bodyPr/>
                    <a:lstStyle/>
                    <a:p>
                      <a:pPr algn="ctr" fontAlgn="base"/>
                      <a:r>
                        <a:rPr lang="en-GB" sz="1600" dirty="0">
                          <a:effectLst/>
                          <a:latin typeface="Calibri" panose="020F0502020204030204" pitchFamily="34" charset="0"/>
                          <a:ea typeface="Times New Roman" panose="02020603050405020304" pitchFamily="18" charset="0"/>
                        </a:rPr>
                        <a:t>9,926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43,518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69,287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600" dirty="0">
                          <a:effectLst/>
                          <a:latin typeface="Calibri" panose="020F0502020204030204" pitchFamily="34" charset="0"/>
                          <a:ea typeface="Times New Roman" panose="02020603050405020304" pitchFamily="18" charset="0"/>
                        </a:rPr>
                        <a:t>2,757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380553"/>
                  </a:ext>
                </a:extLst>
              </a:tr>
            </a:tbl>
          </a:graphicData>
        </a:graphic>
      </p:graphicFrame>
      <p:grpSp>
        <p:nvGrpSpPr>
          <p:cNvPr id="106" name="Group 105"/>
          <p:cNvGrpSpPr/>
          <p:nvPr/>
        </p:nvGrpSpPr>
        <p:grpSpPr>
          <a:xfrm>
            <a:off x="1262305" y="368251"/>
            <a:ext cx="6619390" cy="540469"/>
            <a:chOff x="1238179" y="448628"/>
            <a:chExt cx="6619390" cy="540469"/>
          </a:xfrm>
        </p:grpSpPr>
        <p:pic>
          <p:nvPicPr>
            <p:cNvPr id="107" name="Picture 106"/>
            <p:cNvPicPr>
              <a:picLocks noChangeAspect="1"/>
            </p:cNvPicPr>
            <p:nvPr/>
          </p:nvPicPr>
          <p:blipFill>
            <a:blip r:embed="rId27" cstate="print">
              <a:extLst>
                <a:ext uri="{28A0092B-C50C-407E-A947-70E740481C1C}">
                  <a14:useLocalDpi xmlns:a14="http://schemas.microsoft.com/office/drawing/2010/main" val="0"/>
                </a:ext>
              </a:extLst>
            </a:blip>
            <a:srcRect t="4665" b="-2"/>
            <a:stretch>
              <a:fillRect/>
            </a:stretch>
          </p:blipFill>
          <p:spPr bwMode="auto">
            <a:xfrm>
              <a:off x="1238179" y="449347"/>
              <a:ext cx="831849" cy="539750"/>
            </a:xfrm>
            <a:prstGeom prst="rect">
              <a:avLst/>
            </a:prstGeom>
            <a:noFill/>
            <a:ln w="9525">
              <a:solidFill>
                <a:schemeClr val="tx1">
                  <a:lumMod val="100000"/>
                  <a:lumOff val="0"/>
                </a:schemeClr>
              </a:solidFill>
              <a:miter lim="800000"/>
              <a:headEnd/>
              <a:tailEnd/>
            </a:ln>
          </p:spPr>
        </p:pic>
        <p:pic>
          <p:nvPicPr>
            <p:cNvPr id="108" name="Picture 66" descr="Flag of Costa Rica"/>
            <p:cNvPicPr>
              <a:picLocks noChangeAspect="1"/>
            </p:cNvPicPr>
            <p:nvPr/>
          </p:nvPicPr>
          <p:blipFill>
            <a:blip r:embed="rId28" cstate="print">
              <a:extLst>
                <a:ext uri="{28A0092B-C50C-407E-A947-70E740481C1C}">
                  <a14:useLocalDpi xmlns:a14="http://schemas.microsoft.com/office/drawing/2010/main" val="0"/>
                </a:ext>
              </a:extLst>
            </a:blip>
            <a:srcRect l="4192" r="5548"/>
            <a:stretch>
              <a:fillRect/>
            </a:stretch>
          </p:blipFill>
          <p:spPr bwMode="auto">
            <a:xfrm>
              <a:off x="2083505" y="449347"/>
              <a:ext cx="812149"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9" name="Picture 67" descr="Flag of Panama"/>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2914024" y="448628"/>
              <a:ext cx="809762"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0" name="Picture 68" descr="File:Flag of Argentina.svg"/>
            <p:cNvPicPr>
              <a:picLocks noChangeAspect="1"/>
            </p:cNvPicPr>
            <p:nvPr/>
          </p:nvPicPr>
          <p:blipFill>
            <a:blip r:embed="rId30" cstate="print">
              <a:extLst>
                <a:ext uri="{28A0092B-C50C-407E-A947-70E740481C1C}">
                  <a14:useLocalDpi xmlns:a14="http://schemas.microsoft.com/office/drawing/2010/main" val="0"/>
                </a:ext>
              </a:extLst>
            </a:blip>
            <a:srcRect l="2618" r="3555"/>
            <a:stretch>
              <a:fillRect/>
            </a:stretch>
          </p:blipFill>
          <p:spPr bwMode="auto">
            <a:xfrm>
              <a:off x="3745117" y="448628"/>
              <a:ext cx="810953"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1" name="Picture 69" descr="Flag of Colombia"/>
            <p:cNvPicPr>
              <a:picLocks noChangeAspect="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4572000" y="448628"/>
              <a:ext cx="80928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2" name="Picture 71" descr="Flag of Uruguay"/>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5390777" y="448628"/>
              <a:ext cx="810714"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3" name="Picture 112"/>
            <p:cNvPicPr>
              <a:picLocks noChangeAspect="1"/>
            </p:cNvPicPr>
            <p:nvPr/>
          </p:nvPicPr>
          <p:blipFill>
            <a:blip r:embed="rId33" cstate="print">
              <a:extLst>
                <a:ext uri="{28A0092B-C50C-407E-A947-70E740481C1C}">
                  <a14:useLocalDpi xmlns:a14="http://schemas.microsoft.com/office/drawing/2010/main" val="0"/>
                </a:ext>
              </a:extLst>
            </a:blip>
            <a:srcRect l="2670" r="4977"/>
            <a:stretch>
              <a:fillRect/>
            </a:stretch>
          </p:blipFill>
          <p:spPr bwMode="auto">
            <a:xfrm>
              <a:off x="6209271" y="448628"/>
              <a:ext cx="811212" cy="539750"/>
            </a:xfrm>
            <a:prstGeom prst="rect">
              <a:avLst/>
            </a:prstGeom>
            <a:noFill/>
            <a:ln w="9525">
              <a:solidFill>
                <a:schemeClr val="tx1">
                  <a:lumMod val="100000"/>
                  <a:lumOff val="0"/>
                </a:schemeClr>
              </a:solidFill>
              <a:miter lim="800000"/>
              <a:headEnd/>
              <a:tailEnd/>
            </a:ln>
          </p:spPr>
        </p:pic>
        <p:pic>
          <p:nvPicPr>
            <p:cNvPr id="114" name="Picture 113"/>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030482" y="448628"/>
              <a:ext cx="827087" cy="539750"/>
            </a:xfrm>
            <a:prstGeom prst="rect">
              <a:avLst/>
            </a:prstGeom>
            <a:noFill/>
            <a:ln w="9525">
              <a:solidFill>
                <a:schemeClr val="tx1">
                  <a:lumMod val="100000"/>
                  <a:lumOff val="0"/>
                </a:schemeClr>
              </a:solidFill>
              <a:miter lim="800000"/>
              <a:headEnd/>
              <a:tailEnd/>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55481" y="1856768"/>
            <a:ext cx="810867" cy="3804480"/>
            <a:chOff x="7955481" y="1856768"/>
            <a:chExt cx="810867" cy="3804480"/>
          </a:xfrm>
        </p:grpSpPr>
        <p:pic>
          <p:nvPicPr>
            <p:cNvPr id="13345" name="Picture 41" descr="Flag of Morocc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481" y="1856768"/>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7" name="Picture 43" descr="Flag of Seneg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901" y="2948486"/>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8" name="Picture 44"/>
            <p:cNvPicPr>
              <a:picLocks noChangeAspect="1"/>
            </p:cNvPicPr>
            <p:nvPr/>
          </p:nvPicPr>
          <p:blipFill>
            <a:blip r:embed="rId5" cstate="print">
              <a:extLst>
                <a:ext uri="{28A0092B-C50C-407E-A947-70E740481C1C}">
                  <a14:useLocalDpi xmlns:a14="http://schemas.microsoft.com/office/drawing/2010/main" val="0"/>
                </a:ext>
              </a:extLst>
            </a:blip>
            <a:srcRect l="5060" r="5315"/>
            <a:stretch>
              <a:fillRect/>
            </a:stretch>
          </p:blipFill>
          <p:spPr bwMode="auto">
            <a:xfrm>
              <a:off x="7956321" y="3494486"/>
              <a:ext cx="810000" cy="544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21" y="4045330"/>
              <a:ext cx="810000" cy="535798"/>
            </a:xfrm>
            <a:prstGeom prst="rect">
              <a:avLst/>
            </a:prstGeom>
            <a:noFill/>
            <a:ln w="9525">
              <a:solidFill>
                <a:schemeClr val="tx1">
                  <a:lumMod val="100000"/>
                  <a:lumOff val="0"/>
                </a:schemeClr>
              </a:solidFill>
              <a:miter lim="800000"/>
              <a:headEnd/>
              <a:tailEnd/>
            </a:ln>
          </p:spPr>
        </p:pic>
        <p:pic>
          <p:nvPicPr>
            <p:cNvPr id="13350" name="Picture 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48" y="4580289"/>
              <a:ext cx="810000" cy="5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51" name="Picture 47" descr="Flag of Saudi Arabia"/>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5121163"/>
              <a:ext cx="809945"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320147" y="6017819"/>
            <a:ext cx="6503707" cy="543319"/>
            <a:chOff x="1159951" y="6017819"/>
            <a:chExt cx="6503707" cy="543319"/>
          </a:xfrm>
        </p:grpSpPr>
        <p:pic>
          <p:nvPicPr>
            <p:cNvPr id="13337" name="Picture 48" descr="Flag of Belgium"/>
            <p:cNvPicPr>
              <a:picLocks noChangeAspect="1"/>
            </p:cNvPicPr>
            <p:nvPr/>
          </p:nvPicPr>
          <p:blipFill>
            <a:blip r:embed="rId9" cstate="print">
              <a:extLst>
                <a:ext uri="{28A0092B-C50C-407E-A947-70E740481C1C}">
                  <a14:useLocalDpi xmlns:a14="http://schemas.microsoft.com/office/drawing/2010/main" val="0"/>
                </a:ext>
              </a:extLst>
            </a:blip>
            <a:srcRect t="11559" b="12373"/>
            <a:stretch>
              <a:fillRect/>
            </a:stretch>
          </p:blipFill>
          <p:spPr bwMode="auto">
            <a:xfrm>
              <a:off x="6841087" y="6017819"/>
              <a:ext cx="82257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8" name="Picture 49" descr="Flag of Croatia.svg"/>
            <p:cNvPicPr>
              <a:picLocks noChangeAspect="1"/>
            </p:cNvPicPr>
            <p:nvPr/>
          </p:nvPicPr>
          <p:blipFill>
            <a:blip r:embed="rId10" cstate="print">
              <a:extLst>
                <a:ext uri="{28A0092B-C50C-407E-A947-70E740481C1C}">
                  <a14:useLocalDpi xmlns:a14="http://schemas.microsoft.com/office/drawing/2010/main" val="0"/>
                </a:ext>
              </a:extLst>
            </a:blip>
            <a:srcRect l="13200" r="11188"/>
            <a:stretch>
              <a:fillRect/>
            </a:stretch>
          </p:blipFill>
          <p:spPr bwMode="auto">
            <a:xfrm>
              <a:off x="6016630" y="6017819"/>
              <a:ext cx="824457"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9" name="Picture 51" descr="Red with a white cross that extends to the edges of the flag; the vertical part of the cross is shifted to the hoist side"/>
            <p:cNvPicPr>
              <a:picLocks noChangeAspect="1"/>
            </p:cNvPicPr>
            <p:nvPr/>
          </p:nvPicPr>
          <p:blipFill>
            <a:blip r:embed="rId11" cstate="print">
              <a:extLst>
                <a:ext uri="{28A0092B-C50C-407E-A947-70E740481C1C}">
                  <a14:useLocalDpi xmlns:a14="http://schemas.microsoft.com/office/drawing/2010/main" val="0"/>
                </a:ext>
              </a:extLst>
            </a:blip>
            <a:srcRect t="6772" b="4597"/>
            <a:stretch>
              <a:fillRect/>
            </a:stretch>
          </p:blipFill>
          <p:spPr bwMode="auto">
            <a:xfrm>
              <a:off x="5209960" y="6017819"/>
              <a:ext cx="806670" cy="5397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rcRect l="803" t="-2" r="-2" b="5511"/>
            <a:stretch>
              <a:fillRect/>
            </a:stretch>
          </p:blipFill>
          <p:spPr bwMode="auto">
            <a:xfrm>
              <a:off x="3601602" y="6017819"/>
              <a:ext cx="801688" cy="539750"/>
            </a:xfrm>
            <a:prstGeom prst="rect">
              <a:avLst/>
            </a:prstGeom>
            <a:noFill/>
            <a:ln w="9525">
              <a:solidFill>
                <a:schemeClr val="tx1">
                  <a:lumMod val="100000"/>
                  <a:lumOff val="0"/>
                </a:schemeClr>
              </a:solidFill>
              <a:miter lim="800000"/>
              <a:headEnd/>
              <a:tailEnd/>
            </a:ln>
          </p:spPr>
        </p:pic>
        <p:pic>
          <p:nvPicPr>
            <p:cNvPr id="13341" name="Picture 54" descr="Flag of France"/>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1372" y="6017819"/>
              <a:ext cx="81070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3" name="Picture 56"/>
            <p:cNvPicPr>
              <a:picLocks noChangeAspect="1"/>
            </p:cNvPicPr>
            <p:nvPr/>
          </p:nvPicPr>
          <p:blipFill>
            <a:blip r:embed="rId14" cstate="print">
              <a:extLst>
                <a:ext uri="{28A0092B-C50C-407E-A947-70E740481C1C}">
                  <a14:useLocalDpi xmlns:a14="http://schemas.microsoft.com/office/drawing/2010/main" val="0"/>
                </a:ext>
              </a:extLst>
            </a:blip>
            <a:srcRect l="5801" r="8632"/>
            <a:stretch>
              <a:fillRect/>
            </a:stretch>
          </p:blipFill>
          <p:spPr bwMode="auto">
            <a:xfrm>
              <a:off x="1159951" y="6021388"/>
              <a:ext cx="82119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62305" y="448628"/>
            <a:ext cx="6619390" cy="540469"/>
            <a:chOff x="1238179" y="448628"/>
            <a:chExt cx="6619390" cy="540469"/>
          </a:xfrm>
        </p:grpSpPr>
        <p:pic>
          <p:nvPicPr>
            <p:cNvPr id="66" name="Picture 65"/>
            <p:cNvPicPr>
              <a:picLocks noChangeAspect="1"/>
            </p:cNvPicPr>
            <p:nvPr/>
          </p:nvPicPr>
          <p:blipFill>
            <a:blip r:embed="rId15" cstate="print">
              <a:extLst>
                <a:ext uri="{28A0092B-C50C-407E-A947-70E740481C1C}">
                  <a14:useLocalDpi xmlns:a14="http://schemas.microsoft.com/office/drawing/2010/main" val="0"/>
                </a:ext>
              </a:extLst>
            </a:blip>
            <a:srcRect t="4665" b="-2"/>
            <a:stretch>
              <a:fillRect/>
            </a:stretch>
          </p:blipFill>
          <p:spPr bwMode="auto">
            <a:xfrm>
              <a:off x="1238179" y="449347"/>
              <a:ext cx="831849" cy="539750"/>
            </a:xfrm>
            <a:prstGeom prst="rect">
              <a:avLst/>
            </a:prstGeom>
            <a:noFill/>
            <a:ln w="9525">
              <a:solidFill>
                <a:schemeClr val="tx1">
                  <a:lumMod val="100000"/>
                  <a:lumOff val="0"/>
                </a:schemeClr>
              </a:solidFill>
              <a:miter lim="800000"/>
              <a:headEnd/>
              <a:tailEnd/>
            </a:ln>
          </p:spPr>
        </p:pic>
        <p:pic>
          <p:nvPicPr>
            <p:cNvPr id="13320" name="Picture 66" descr="Flag of Costa Rica"/>
            <p:cNvPicPr>
              <a:picLocks noChangeAspect="1"/>
            </p:cNvPicPr>
            <p:nvPr/>
          </p:nvPicPr>
          <p:blipFill>
            <a:blip r:embed="rId16" cstate="print">
              <a:extLst>
                <a:ext uri="{28A0092B-C50C-407E-A947-70E740481C1C}">
                  <a14:useLocalDpi xmlns:a14="http://schemas.microsoft.com/office/drawing/2010/main" val="0"/>
                </a:ext>
              </a:extLst>
            </a:blip>
            <a:srcRect l="4192" r="5548"/>
            <a:stretch>
              <a:fillRect/>
            </a:stretch>
          </p:blipFill>
          <p:spPr bwMode="auto">
            <a:xfrm>
              <a:off x="2083505" y="449347"/>
              <a:ext cx="812149"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68" descr="File:Flag of Argentina.svg"/>
            <p:cNvPicPr>
              <a:picLocks noChangeAspect="1"/>
            </p:cNvPicPr>
            <p:nvPr/>
          </p:nvPicPr>
          <p:blipFill>
            <a:blip r:embed="rId17" cstate="print">
              <a:extLst>
                <a:ext uri="{28A0092B-C50C-407E-A947-70E740481C1C}">
                  <a14:useLocalDpi xmlns:a14="http://schemas.microsoft.com/office/drawing/2010/main" val="0"/>
                </a:ext>
              </a:extLst>
            </a:blip>
            <a:srcRect l="2618" r="3555"/>
            <a:stretch>
              <a:fillRect/>
            </a:stretch>
          </p:blipFill>
          <p:spPr bwMode="auto">
            <a:xfrm>
              <a:off x="3745117" y="448628"/>
              <a:ext cx="810953"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71" descr="Flag of Uruguay"/>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90777" y="448628"/>
              <a:ext cx="810714"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9" cstate="print">
              <a:extLst>
                <a:ext uri="{28A0092B-C50C-407E-A947-70E740481C1C}">
                  <a14:useLocalDpi xmlns:a14="http://schemas.microsoft.com/office/drawing/2010/main" val="0"/>
                </a:ext>
              </a:extLst>
            </a:blip>
            <a:srcRect l="2670" r="4977"/>
            <a:stretch>
              <a:fillRect/>
            </a:stretch>
          </p:blipFill>
          <p:spPr bwMode="auto">
            <a:xfrm>
              <a:off x="6209271" y="448628"/>
              <a:ext cx="811212" cy="539750"/>
            </a:xfrm>
            <a:prstGeom prst="rect">
              <a:avLst/>
            </a:prstGeom>
            <a:noFill/>
            <a:ln w="9525">
              <a:solidFill>
                <a:schemeClr val="tx1">
                  <a:lumMod val="100000"/>
                  <a:lumOff val="0"/>
                </a:schemeClr>
              </a:solidFill>
              <a:miter lim="800000"/>
              <a:headEnd/>
              <a:tailEnd/>
            </a:ln>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30482" y="448628"/>
              <a:ext cx="827087" cy="539750"/>
            </a:xfrm>
            <a:prstGeom prst="rect">
              <a:avLst/>
            </a:prstGeom>
            <a:noFill/>
            <a:ln w="9525">
              <a:solidFill>
                <a:schemeClr val="tx1">
                  <a:lumMod val="100000"/>
                  <a:lumOff val="0"/>
                </a:schemeClr>
              </a:solidFill>
              <a:miter lim="800000"/>
              <a:headEnd/>
              <a:tailEnd/>
            </a:ln>
          </p:spPr>
        </p:pic>
      </p:grpSp>
      <p:grpSp>
        <p:nvGrpSpPr>
          <p:cNvPr id="10" name="Group 9"/>
          <p:cNvGrpSpPr/>
          <p:nvPr/>
        </p:nvGrpSpPr>
        <p:grpSpPr>
          <a:xfrm>
            <a:off x="358867" y="1254611"/>
            <a:ext cx="811270" cy="4377019"/>
            <a:chOff x="358867" y="1254611"/>
            <a:chExt cx="811270" cy="4377019"/>
          </a:xfrm>
        </p:grpSpPr>
        <p:pic>
          <p:nvPicPr>
            <p:cNvPr id="13329" name="Picture 59" descr="Flag of Poland"/>
            <p:cNvPicPr>
              <a:picLocks noChangeAspect="1"/>
            </p:cNvPicPr>
            <p:nvPr/>
          </p:nvPicPr>
          <p:blipFill>
            <a:blip r:embed="rId21" cstate="print">
              <a:extLst>
                <a:ext uri="{28A0092B-C50C-407E-A947-70E740481C1C}">
                  <a14:useLocalDpi xmlns:a14="http://schemas.microsoft.com/office/drawing/2010/main" val="0"/>
                </a:ext>
              </a:extLst>
            </a:blip>
            <a:srcRect r="7068"/>
            <a:stretch>
              <a:fillRect/>
            </a:stretch>
          </p:blipFill>
          <p:spPr bwMode="auto">
            <a:xfrm>
              <a:off x="359091" y="3999543"/>
              <a:ext cx="810000" cy="544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9963" y="3449639"/>
              <a:ext cx="810000" cy="537891"/>
            </a:xfrm>
            <a:prstGeom prst="rect">
              <a:avLst/>
            </a:prstGeom>
            <a:noFill/>
            <a:ln w="9525">
              <a:solidFill>
                <a:schemeClr val="tx1">
                  <a:lumMod val="100000"/>
                  <a:lumOff val="0"/>
                </a:schemeClr>
              </a:solidFill>
              <a:miter lim="800000"/>
              <a:headEnd/>
              <a:tailEnd/>
            </a:ln>
          </p:spPr>
        </p:pic>
        <p:pic>
          <p:nvPicPr>
            <p:cNvPr id="13331" name="Picture 61" descr="Flag of Serbia"/>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913" y="2899604"/>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2" name="Picture 62" descr="Flag of Spain"/>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9091" y="2349569"/>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64" descr="Flag of Switzerland"/>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8867" y="1254611"/>
              <a:ext cx="539991"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Flag of Portugal.sv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9091" y="5091630"/>
              <a:ext cx="810000" cy="540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2" descr="A picture containing text&#10;&#10;Description automatically generated">
            <a:extLst>
              <a:ext uri="{FF2B5EF4-FFF2-40B4-BE49-F238E27FC236}">
                <a16:creationId xmlns:a16="http://schemas.microsoft.com/office/drawing/2014/main" id="{7A93975C-A6BF-96D3-B5B0-C29CCE630A3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73506" y="378499"/>
            <a:ext cx="927256" cy="617047"/>
          </a:xfrm>
          <a:prstGeom prst="rect">
            <a:avLst/>
          </a:prstGeom>
        </p:spPr>
      </p:pic>
      <p:pic>
        <p:nvPicPr>
          <p:cNvPr id="7" name="Picture 6" descr="Icon&#10;&#10;Description automatically generated">
            <a:extLst>
              <a:ext uri="{FF2B5EF4-FFF2-40B4-BE49-F238E27FC236}">
                <a16:creationId xmlns:a16="http://schemas.microsoft.com/office/drawing/2014/main" id="{3D3067B3-9B97-5D8A-9A22-A211CC63C1B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87976" y="437763"/>
            <a:ext cx="816373" cy="557783"/>
          </a:xfrm>
          <a:prstGeom prst="rect">
            <a:avLst/>
          </a:prstGeom>
        </p:spPr>
      </p:pic>
      <p:pic>
        <p:nvPicPr>
          <p:cNvPr id="14" name="Picture 13" descr="Shape&#10;&#10;Description automatically generated">
            <a:extLst>
              <a:ext uri="{FF2B5EF4-FFF2-40B4-BE49-F238E27FC236}">
                <a16:creationId xmlns:a16="http://schemas.microsoft.com/office/drawing/2014/main" id="{26B0901E-A8FA-A35F-E126-9037D2387F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8867" y="4544347"/>
            <a:ext cx="819310" cy="537891"/>
          </a:xfrm>
          <a:prstGeom prst="rect">
            <a:avLst/>
          </a:prstGeom>
        </p:spPr>
      </p:pic>
      <p:pic>
        <p:nvPicPr>
          <p:cNvPr id="16" name="Picture 15" descr="Background pattern&#10;&#10;Description automatically generated">
            <a:extLst>
              <a:ext uri="{FF2B5EF4-FFF2-40B4-BE49-F238E27FC236}">
                <a16:creationId xmlns:a16="http://schemas.microsoft.com/office/drawing/2014/main" id="{5B3628E9-9D33-B168-B1D0-C2580B7704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141338" y="6017819"/>
            <a:ext cx="791635" cy="55661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6C13E12-BEED-F4AF-0C41-8C1AC20E113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562287" y="6009387"/>
            <a:ext cx="809625" cy="556614"/>
          </a:xfrm>
          <a:prstGeom prst="rect">
            <a:avLst/>
          </a:prstGeom>
        </p:spPr>
      </p:pic>
      <p:pic>
        <p:nvPicPr>
          <p:cNvPr id="20" name="Picture 19" descr="Icon&#10;&#10;Description automatically generated">
            <a:extLst>
              <a:ext uri="{FF2B5EF4-FFF2-40B4-BE49-F238E27FC236}">
                <a16:creationId xmlns:a16="http://schemas.microsoft.com/office/drawing/2014/main" id="{83310356-5B03-4D90-F5E3-FFE4B2F6FCB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943874" y="2407177"/>
            <a:ext cx="822027" cy="536111"/>
          </a:xfrm>
          <a:prstGeom prst="rect">
            <a:avLst/>
          </a:prstGeom>
        </p:spPr>
      </p:pic>
      <p:pic>
        <p:nvPicPr>
          <p:cNvPr id="22" name="Picture 21" descr="Diagram&#10;&#10;Description automatically generated">
            <a:extLst>
              <a:ext uri="{FF2B5EF4-FFF2-40B4-BE49-F238E27FC236}">
                <a16:creationId xmlns:a16="http://schemas.microsoft.com/office/drawing/2014/main" id="{64A03922-56E2-6160-E5B1-899EC4D647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43875" y="1304925"/>
            <a:ext cx="822026" cy="556393"/>
          </a:xfrm>
          <a:prstGeom prst="rect">
            <a:avLst/>
          </a:prstGeom>
        </p:spPr>
      </p:pic>
      <p:pic>
        <p:nvPicPr>
          <p:cNvPr id="8" name="Picture 7" descr="Shape, rectangle&#10;&#10;Description automatically generated">
            <a:extLst>
              <a:ext uri="{FF2B5EF4-FFF2-40B4-BE49-F238E27FC236}">
                <a16:creationId xmlns:a16="http://schemas.microsoft.com/office/drawing/2014/main" id="{F8385379-2BDF-E1CC-7106-6C55C505905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58867" y="1789441"/>
            <a:ext cx="819310" cy="568343"/>
          </a:xfrm>
          <a:prstGeom prst="rect">
            <a:avLst/>
          </a:prstGeom>
        </p:spPr>
      </p:pic>
      <p:sp>
        <p:nvSpPr>
          <p:cNvPr id="2" name="Rectangle 1">
            <a:extLst>
              <a:ext uri="{FF2B5EF4-FFF2-40B4-BE49-F238E27FC236}">
                <a16:creationId xmlns:a16="http://schemas.microsoft.com/office/drawing/2014/main" id="{28869C47-50DF-1F9D-161B-F9B9DA2D32CA}"/>
              </a:ext>
            </a:extLst>
          </p:cNvPr>
          <p:cNvSpPr>
            <a:spLocks noChangeArrowheads="1"/>
          </p:cNvSpPr>
          <p:nvPr/>
        </p:nvSpPr>
        <p:spPr bwMode="auto">
          <a:xfrm>
            <a:off x="1352550" y="1844675"/>
            <a:ext cx="6388100" cy="35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800"/>
              </a:spcAft>
              <a:buFont typeface="Arial" panose="020B0604020202020204" pitchFamily="34" charset="0"/>
              <a:buChar char="•"/>
            </a:pPr>
            <a:r>
              <a:rPr lang="en-GB" altLang="en-US" sz="2800" dirty="0"/>
              <a:t>Is there a big difference between the countries’ incomes?</a:t>
            </a:r>
          </a:p>
          <a:p>
            <a:pPr eaLnBrk="1" hangingPunct="1">
              <a:spcAft>
                <a:spcPts val="1800"/>
              </a:spcAft>
              <a:buFont typeface="Arial" panose="020B0604020202020204" pitchFamily="34" charset="0"/>
              <a:buChar char="•"/>
            </a:pPr>
            <a:r>
              <a:rPr lang="en-GB" altLang="en-US" sz="2800" dirty="0"/>
              <a:t>This difference is called </a:t>
            </a:r>
            <a:r>
              <a:rPr lang="en-GB" altLang="en-US" sz="2800" b="1" dirty="0"/>
              <a:t>income inequality</a:t>
            </a:r>
            <a:r>
              <a:rPr lang="en-GB" altLang="en-US" sz="2800" dirty="0"/>
              <a:t>.</a:t>
            </a:r>
          </a:p>
          <a:p>
            <a:pPr eaLnBrk="1" hangingPunct="1">
              <a:spcAft>
                <a:spcPts val="1800"/>
              </a:spcAft>
              <a:buFont typeface="Arial" panose="020B0604020202020204" pitchFamily="34" charset="0"/>
              <a:buChar char="•"/>
            </a:pPr>
            <a:r>
              <a:rPr lang="en-GB" altLang="en-US" sz="2800" dirty="0"/>
              <a:t>Inequality means the difference in resources or opportunities for one group of people versus another.</a:t>
            </a:r>
          </a:p>
        </p:txBody>
      </p:sp>
      <p:sp>
        <p:nvSpPr>
          <p:cNvPr id="4" name="Title 1">
            <a:extLst>
              <a:ext uri="{FF2B5EF4-FFF2-40B4-BE49-F238E27FC236}">
                <a16:creationId xmlns:a16="http://schemas.microsoft.com/office/drawing/2014/main" id="{89203A1B-0176-8762-6395-741B8BC76530}"/>
              </a:ext>
            </a:extLst>
          </p:cNvPr>
          <p:cNvSpPr>
            <a:spLocks noGrp="1"/>
          </p:cNvSpPr>
          <p:nvPr>
            <p:ph type="title"/>
          </p:nvPr>
        </p:nvSpPr>
        <p:spPr>
          <a:xfrm>
            <a:off x="1554163" y="1052513"/>
            <a:ext cx="5754687" cy="719137"/>
          </a:xfrm>
        </p:spPr>
        <p:txBody>
          <a:bodyPr/>
          <a:lstStyle/>
          <a:p>
            <a:pPr algn="ctr"/>
            <a:r>
              <a:rPr lang="en-US" altLang="en-US" sz="4000" dirty="0">
                <a:ea typeface="ＭＳ Ｐゴシック" panose="020B0600070205080204" pitchFamily="34" charset="-128"/>
              </a:rPr>
              <a:t>Inequality</a:t>
            </a:r>
          </a:p>
        </p:txBody>
      </p:sp>
    </p:spTree>
    <p:extLst>
      <p:ext uri="{BB962C8B-B14F-4D97-AF65-F5344CB8AC3E}">
        <p14:creationId xmlns:p14="http://schemas.microsoft.com/office/powerpoint/2010/main" val="1485275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457200" y="274638"/>
            <a:ext cx="8229600" cy="719137"/>
          </a:xfrm>
          <a:prstGeom prst="rect">
            <a:avLst/>
          </a:prstGeom>
          <a:noFill/>
          <a:ln w="9525">
            <a:noFill/>
            <a:miter lim="800000"/>
            <a:headEnd/>
            <a:tailEnd/>
          </a:ln>
        </p:spPr>
        <p:txBody>
          <a:bodyPr anchor="ctr"/>
          <a:lstStyle/>
          <a:p>
            <a:pPr>
              <a:defRPr/>
            </a:pPr>
            <a:r>
              <a:rPr lang="en-GB" altLang="en-US" sz="4400" b="1" kern="0" dirty="0">
                <a:solidFill>
                  <a:srgbClr val="61A534"/>
                </a:solidFill>
                <a:latin typeface="+mj-lt"/>
                <a:ea typeface="ＭＳ Ｐゴシック"/>
                <a:cs typeface="ＭＳ Ｐゴシック"/>
              </a:rPr>
              <a:t>Average income per person</a:t>
            </a:r>
          </a:p>
        </p:txBody>
      </p:sp>
      <p:pic>
        <p:nvPicPr>
          <p:cNvPr id="2" name="Picture 1" descr="Map&#10;&#10;Description automatically generated">
            <a:extLst>
              <a:ext uri="{FF2B5EF4-FFF2-40B4-BE49-F238E27FC236}">
                <a16:creationId xmlns:a16="http://schemas.microsoft.com/office/drawing/2014/main" id="{60F6138B-18A2-638C-9060-79AB339D7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2516"/>
            <a:ext cx="9144000" cy="4612968"/>
          </a:xfrm>
          <a:prstGeom prst="rect">
            <a:avLst/>
          </a:prstGeom>
        </p:spPr>
      </p:pic>
      <p:sp>
        <p:nvSpPr>
          <p:cNvPr id="4" name="TextBox 3">
            <a:extLst>
              <a:ext uri="{FF2B5EF4-FFF2-40B4-BE49-F238E27FC236}">
                <a16:creationId xmlns:a16="http://schemas.microsoft.com/office/drawing/2014/main" id="{52A460F1-5615-AFC2-FA99-6032C427BDB8}"/>
              </a:ext>
            </a:extLst>
          </p:cNvPr>
          <p:cNvSpPr txBox="1"/>
          <p:nvPr/>
        </p:nvSpPr>
        <p:spPr>
          <a:xfrm>
            <a:off x="441995" y="5373216"/>
            <a:ext cx="4906888" cy="1323439"/>
          </a:xfrm>
          <a:prstGeom prst="rect">
            <a:avLst/>
          </a:prstGeom>
          <a:noFill/>
        </p:spPr>
        <p:txBody>
          <a:bodyPr wrap="square" rtlCol="0">
            <a:spAutoFit/>
          </a:bodyPr>
          <a:lstStyle/>
          <a:p>
            <a:r>
              <a:rPr lang="en-GB" sz="1600" u="sng" dirty="0"/>
              <a:t>Key</a:t>
            </a:r>
          </a:p>
          <a:p>
            <a:r>
              <a:rPr lang="en-GB" sz="1600" dirty="0">
                <a:solidFill>
                  <a:srgbClr val="7030A0"/>
                </a:solidFill>
              </a:rPr>
              <a:t>Low income</a:t>
            </a:r>
          </a:p>
          <a:p>
            <a:r>
              <a:rPr lang="en-GB" sz="1600" dirty="0">
                <a:solidFill>
                  <a:srgbClr val="CC66FF"/>
                </a:solidFill>
              </a:rPr>
              <a:t>Lower middle income</a:t>
            </a:r>
          </a:p>
          <a:p>
            <a:r>
              <a:rPr lang="en-GB" sz="1600" dirty="0">
                <a:solidFill>
                  <a:srgbClr val="92D050"/>
                </a:solidFill>
              </a:rPr>
              <a:t>Upper middle income</a:t>
            </a:r>
          </a:p>
          <a:p>
            <a:r>
              <a:rPr lang="en-GB" sz="1600" dirty="0">
                <a:solidFill>
                  <a:schemeClr val="bg2"/>
                </a:solidFill>
              </a:rPr>
              <a:t>High income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55481" y="1856768"/>
            <a:ext cx="810867" cy="3804480"/>
            <a:chOff x="7955481" y="1856768"/>
            <a:chExt cx="810867" cy="3804480"/>
          </a:xfrm>
        </p:grpSpPr>
        <p:pic>
          <p:nvPicPr>
            <p:cNvPr id="13345" name="Picture 41" descr="Flag of Morocc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481" y="1856768"/>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7" name="Picture 43" descr="Flag of Seneg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901" y="2948486"/>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8" name="Picture 44"/>
            <p:cNvPicPr>
              <a:picLocks noChangeAspect="1"/>
            </p:cNvPicPr>
            <p:nvPr/>
          </p:nvPicPr>
          <p:blipFill>
            <a:blip r:embed="rId5" cstate="print">
              <a:extLst>
                <a:ext uri="{28A0092B-C50C-407E-A947-70E740481C1C}">
                  <a14:useLocalDpi xmlns:a14="http://schemas.microsoft.com/office/drawing/2010/main" val="0"/>
                </a:ext>
              </a:extLst>
            </a:blip>
            <a:srcRect l="5060" r="5315"/>
            <a:stretch>
              <a:fillRect/>
            </a:stretch>
          </p:blipFill>
          <p:spPr bwMode="auto">
            <a:xfrm>
              <a:off x="7956321" y="3494486"/>
              <a:ext cx="810000" cy="544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21" y="4045330"/>
              <a:ext cx="810000" cy="535798"/>
            </a:xfrm>
            <a:prstGeom prst="rect">
              <a:avLst/>
            </a:prstGeom>
            <a:noFill/>
            <a:ln w="9525">
              <a:solidFill>
                <a:schemeClr val="tx1">
                  <a:lumMod val="100000"/>
                  <a:lumOff val="0"/>
                </a:schemeClr>
              </a:solidFill>
              <a:miter lim="800000"/>
              <a:headEnd/>
              <a:tailEnd/>
            </a:ln>
          </p:spPr>
        </p:pic>
        <p:pic>
          <p:nvPicPr>
            <p:cNvPr id="13350" name="Picture 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48" y="4580289"/>
              <a:ext cx="810000" cy="5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51" name="Picture 47" descr="Flag of Saudi Arabia"/>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5121163"/>
              <a:ext cx="809945"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320147" y="6017819"/>
            <a:ext cx="6503707" cy="543319"/>
            <a:chOff x="1159951" y="6017819"/>
            <a:chExt cx="6503707" cy="543319"/>
          </a:xfrm>
        </p:grpSpPr>
        <p:pic>
          <p:nvPicPr>
            <p:cNvPr id="13337" name="Picture 48" descr="Flag of Belgium"/>
            <p:cNvPicPr>
              <a:picLocks noChangeAspect="1"/>
            </p:cNvPicPr>
            <p:nvPr/>
          </p:nvPicPr>
          <p:blipFill>
            <a:blip r:embed="rId9" cstate="print">
              <a:extLst>
                <a:ext uri="{28A0092B-C50C-407E-A947-70E740481C1C}">
                  <a14:useLocalDpi xmlns:a14="http://schemas.microsoft.com/office/drawing/2010/main" val="0"/>
                </a:ext>
              </a:extLst>
            </a:blip>
            <a:srcRect t="11559" b="12373"/>
            <a:stretch>
              <a:fillRect/>
            </a:stretch>
          </p:blipFill>
          <p:spPr bwMode="auto">
            <a:xfrm>
              <a:off x="6841087" y="6017819"/>
              <a:ext cx="82257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8" name="Picture 49" descr="Flag of Croatia.svg"/>
            <p:cNvPicPr>
              <a:picLocks noChangeAspect="1"/>
            </p:cNvPicPr>
            <p:nvPr/>
          </p:nvPicPr>
          <p:blipFill>
            <a:blip r:embed="rId10" cstate="print">
              <a:extLst>
                <a:ext uri="{28A0092B-C50C-407E-A947-70E740481C1C}">
                  <a14:useLocalDpi xmlns:a14="http://schemas.microsoft.com/office/drawing/2010/main" val="0"/>
                </a:ext>
              </a:extLst>
            </a:blip>
            <a:srcRect l="13200" r="11188"/>
            <a:stretch>
              <a:fillRect/>
            </a:stretch>
          </p:blipFill>
          <p:spPr bwMode="auto">
            <a:xfrm>
              <a:off x="6016630" y="6017819"/>
              <a:ext cx="824457"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9" name="Picture 51" descr="Red with a white cross that extends to the edges of the flag; the vertical part of the cross is shifted to the hoist side"/>
            <p:cNvPicPr>
              <a:picLocks noChangeAspect="1"/>
            </p:cNvPicPr>
            <p:nvPr/>
          </p:nvPicPr>
          <p:blipFill>
            <a:blip r:embed="rId11" cstate="print">
              <a:extLst>
                <a:ext uri="{28A0092B-C50C-407E-A947-70E740481C1C}">
                  <a14:useLocalDpi xmlns:a14="http://schemas.microsoft.com/office/drawing/2010/main" val="0"/>
                </a:ext>
              </a:extLst>
            </a:blip>
            <a:srcRect t="6772" b="4597"/>
            <a:stretch>
              <a:fillRect/>
            </a:stretch>
          </p:blipFill>
          <p:spPr bwMode="auto">
            <a:xfrm>
              <a:off x="5209960" y="6017819"/>
              <a:ext cx="806670" cy="5397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rcRect l="803" t="-2" r="-2" b="5511"/>
            <a:stretch>
              <a:fillRect/>
            </a:stretch>
          </p:blipFill>
          <p:spPr bwMode="auto">
            <a:xfrm>
              <a:off x="3601602" y="6017819"/>
              <a:ext cx="801688" cy="539750"/>
            </a:xfrm>
            <a:prstGeom prst="rect">
              <a:avLst/>
            </a:prstGeom>
            <a:noFill/>
            <a:ln w="9525">
              <a:solidFill>
                <a:schemeClr val="tx1">
                  <a:lumMod val="100000"/>
                  <a:lumOff val="0"/>
                </a:schemeClr>
              </a:solidFill>
              <a:miter lim="800000"/>
              <a:headEnd/>
              <a:tailEnd/>
            </a:ln>
          </p:spPr>
        </p:pic>
        <p:pic>
          <p:nvPicPr>
            <p:cNvPr id="13341" name="Picture 54" descr="Flag of France"/>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1372" y="6017819"/>
              <a:ext cx="81070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3" name="Picture 56"/>
            <p:cNvPicPr>
              <a:picLocks noChangeAspect="1"/>
            </p:cNvPicPr>
            <p:nvPr/>
          </p:nvPicPr>
          <p:blipFill>
            <a:blip r:embed="rId14" cstate="print">
              <a:extLst>
                <a:ext uri="{28A0092B-C50C-407E-A947-70E740481C1C}">
                  <a14:useLocalDpi xmlns:a14="http://schemas.microsoft.com/office/drawing/2010/main" val="0"/>
                </a:ext>
              </a:extLst>
            </a:blip>
            <a:srcRect l="5801" r="8632"/>
            <a:stretch>
              <a:fillRect/>
            </a:stretch>
          </p:blipFill>
          <p:spPr bwMode="auto">
            <a:xfrm>
              <a:off x="1159951" y="6021388"/>
              <a:ext cx="82119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62305" y="448628"/>
            <a:ext cx="6619390" cy="540469"/>
            <a:chOff x="1238179" y="448628"/>
            <a:chExt cx="6619390" cy="540469"/>
          </a:xfrm>
        </p:grpSpPr>
        <p:pic>
          <p:nvPicPr>
            <p:cNvPr id="66" name="Picture 65"/>
            <p:cNvPicPr>
              <a:picLocks noChangeAspect="1"/>
            </p:cNvPicPr>
            <p:nvPr/>
          </p:nvPicPr>
          <p:blipFill>
            <a:blip r:embed="rId15" cstate="print">
              <a:extLst>
                <a:ext uri="{28A0092B-C50C-407E-A947-70E740481C1C}">
                  <a14:useLocalDpi xmlns:a14="http://schemas.microsoft.com/office/drawing/2010/main" val="0"/>
                </a:ext>
              </a:extLst>
            </a:blip>
            <a:srcRect t="4665" b="-2"/>
            <a:stretch>
              <a:fillRect/>
            </a:stretch>
          </p:blipFill>
          <p:spPr bwMode="auto">
            <a:xfrm>
              <a:off x="1238179" y="449347"/>
              <a:ext cx="831849" cy="539750"/>
            </a:xfrm>
            <a:prstGeom prst="rect">
              <a:avLst/>
            </a:prstGeom>
            <a:noFill/>
            <a:ln w="9525">
              <a:solidFill>
                <a:schemeClr val="tx1">
                  <a:lumMod val="100000"/>
                  <a:lumOff val="0"/>
                </a:schemeClr>
              </a:solidFill>
              <a:miter lim="800000"/>
              <a:headEnd/>
              <a:tailEnd/>
            </a:ln>
          </p:spPr>
        </p:pic>
        <p:pic>
          <p:nvPicPr>
            <p:cNvPr id="13320" name="Picture 66" descr="Flag of Costa Rica"/>
            <p:cNvPicPr>
              <a:picLocks noChangeAspect="1"/>
            </p:cNvPicPr>
            <p:nvPr/>
          </p:nvPicPr>
          <p:blipFill>
            <a:blip r:embed="rId16" cstate="print">
              <a:extLst>
                <a:ext uri="{28A0092B-C50C-407E-A947-70E740481C1C}">
                  <a14:useLocalDpi xmlns:a14="http://schemas.microsoft.com/office/drawing/2010/main" val="0"/>
                </a:ext>
              </a:extLst>
            </a:blip>
            <a:srcRect l="4192" r="5548"/>
            <a:stretch>
              <a:fillRect/>
            </a:stretch>
          </p:blipFill>
          <p:spPr bwMode="auto">
            <a:xfrm>
              <a:off x="2083505" y="449347"/>
              <a:ext cx="812149"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68" descr="File:Flag of Argentina.svg"/>
            <p:cNvPicPr>
              <a:picLocks noChangeAspect="1"/>
            </p:cNvPicPr>
            <p:nvPr/>
          </p:nvPicPr>
          <p:blipFill>
            <a:blip r:embed="rId17" cstate="print">
              <a:extLst>
                <a:ext uri="{28A0092B-C50C-407E-A947-70E740481C1C}">
                  <a14:useLocalDpi xmlns:a14="http://schemas.microsoft.com/office/drawing/2010/main" val="0"/>
                </a:ext>
              </a:extLst>
            </a:blip>
            <a:srcRect l="2618" r="3555"/>
            <a:stretch>
              <a:fillRect/>
            </a:stretch>
          </p:blipFill>
          <p:spPr bwMode="auto">
            <a:xfrm>
              <a:off x="3745117" y="448628"/>
              <a:ext cx="810953"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71" descr="Flag of Uruguay"/>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90777" y="448628"/>
              <a:ext cx="810714"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9" cstate="print">
              <a:extLst>
                <a:ext uri="{28A0092B-C50C-407E-A947-70E740481C1C}">
                  <a14:useLocalDpi xmlns:a14="http://schemas.microsoft.com/office/drawing/2010/main" val="0"/>
                </a:ext>
              </a:extLst>
            </a:blip>
            <a:srcRect l="2670" r="4977"/>
            <a:stretch>
              <a:fillRect/>
            </a:stretch>
          </p:blipFill>
          <p:spPr bwMode="auto">
            <a:xfrm>
              <a:off x="6209271" y="448628"/>
              <a:ext cx="811212" cy="539750"/>
            </a:xfrm>
            <a:prstGeom prst="rect">
              <a:avLst/>
            </a:prstGeom>
            <a:noFill/>
            <a:ln w="9525">
              <a:solidFill>
                <a:schemeClr val="tx1">
                  <a:lumMod val="100000"/>
                  <a:lumOff val="0"/>
                </a:schemeClr>
              </a:solidFill>
              <a:miter lim="800000"/>
              <a:headEnd/>
              <a:tailEnd/>
            </a:ln>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30482" y="448628"/>
              <a:ext cx="827087" cy="539750"/>
            </a:xfrm>
            <a:prstGeom prst="rect">
              <a:avLst/>
            </a:prstGeom>
            <a:noFill/>
            <a:ln w="9525">
              <a:solidFill>
                <a:schemeClr val="tx1">
                  <a:lumMod val="100000"/>
                  <a:lumOff val="0"/>
                </a:schemeClr>
              </a:solidFill>
              <a:miter lim="800000"/>
              <a:headEnd/>
              <a:tailEnd/>
            </a:ln>
          </p:spPr>
        </p:pic>
      </p:grpSp>
      <p:grpSp>
        <p:nvGrpSpPr>
          <p:cNvPr id="10" name="Group 9"/>
          <p:cNvGrpSpPr/>
          <p:nvPr/>
        </p:nvGrpSpPr>
        <p:grpSpPr>
          <a:xfrm>
            <a:off x="358867" y="1254611"/>
            <a:ext cx="811270" cy="4377019"/>
            <a:chOff x="358867" y="1254611"/>
            <a:chExt cx="811270" cy="4377019"/>
          </a:xfrm>
        </p:grpSpPr>
        <p:pic>
          <p:nvPicPr>
            <p:cNvPr id="13329" name="Picture 59" descr="Flag of Poland"/>
            <p:cNvPicPr>
              <a:picLocks noChangeAspect="1"/>
            </p:cNvPicPr>
            <p:nvPr/>
          </p:nvPicPr>
          <p:blipFill>
            <a:blip r:embed="rId21" cstate="print">
              <a:extLst>
                <a:ext uri="{28A0092B-C50C-407E-A947-70E740481C1C}">
                  <a14:useLocalDpi xmlns:a14="http://schemas.microsoft.com/office/drawing/2010/main" val="0"/>
                </a:ext>
              </a:extLst>
            </a:blip>
            <a:srcRect r="7068"/>
            <a:stretch>
              <a:fillRect/>
            </a:stretch>
          </p:blipFill>
          <p:spPr bwMode="auto">
            <a:xfrm>
              <a:off x="359091" y="3999543"/>
              <a:ext cx="810000" cy="544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9963" y="3449639"/>
              <a:ext cx="810000" cy="537891"/>
            </a:xfrm>
            <a:prstGeom prst="rect">
              <a:avLst/>
            </a:prstGeom>
            <a:noFill/>
            <a:ln w="9525">
              <a:solidFill>
                <a:schemeClr val="tx1">
                  <a:lumMod val="100000"/>
                  <a:lumOff val="0"/>
                </a:schemeClr>
              </a:solidFill>
              <a:miter lim="800000"/>
              <a:headEnd/>
              <a:tailEnd/>
            </a:ln>
          </p:spPr>
        </p:pic>
        <p:pic>
          <p:nvPicPr>
            <p:cNvPr id="13331" name="Picture 61" descr="Flag of Serbia"/>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913" y="2899604"/>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2" name="Picture 62" descr="Flag of Spain"/>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9091" y="2349569"/>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64" descr="Flag of Switzerland"/>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8867" y="1254611"/>
              <a:ext cx="539991"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Flag of Portugal.sv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9091" y="5091630"/>
              <a:ext cx="810000" cy="540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2" descr="A picture containing text&#10;&#10;Description automatically generated">
            <a:extLst>
              <a:ext uri="{FF2B5EF4-FFF2-40B4-BE49-F238E27FC236}">
                <a16:creationId xmlns:a16="http://schemas.microsoft.com/office/drawing/2014/main" id="{7A93975C-A6BF-96D3-B5B0-C29CCE630A3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73506" y="378499"/>
            <a:ext cx="927256" cy="617047"/>
          </a:xfrm>
          <a:prstGeom prst="rect">
            <a:avLst/>
          </a:prstGeom>
        </p:spPr>
      </p:pic>
      <p:pic>
        <p:nvPicPr>
          <p:cNvPr id="7" name="Picture 6" descr="Icon&#10;&#10;Description automatically generated">
            <a:extLst>
              <a:ext uri="{FF2B5EF4-FFF2-40B4-BE49-F238E27FC236}">
                <a16:creationId xmlns:a16="http://schemas.microsoft.com/office/drawing/2014/main" id="{3D3067B3-9B97-5D8A-9A22-A211CC63C1B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87976" y="437763"/>
            <a:ext cx="816373" cy="557783"/>
          </a:xfrm>
          <a:prstGeom prst="rect">
            <a:avLst/>
          </a:prstGeom>
        </p:spPr>
      </p:pic>
      <p:pic>
        <p:nvPicPr>
          <p:cNvPr id="14" name="Picture 13" descr="Shape&#10;&#10;Description automatically generated">
            <a:extLst>
              <a:ext uri="{FF2B5EF4-FFF2-40B4-BE49-F238E27FC236}">
                <a16:creationId xmlns:a16="http://schemas.microsoft.com/office/drawing/2014/main" id="{26B0901E-A8FA-A35F-E126-9037D2387F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8867" y="4544347"/>
            <a:ext cx="819310" cy="537891"/>
          </a:xfrm>
          <a:prstGeom prst="rect">
            <a:avLst/>
          </a:prstGeom>
        </p:spPr>
      </p:pic>
      <p:pic>
        <p:nvPicPr>
          <p:cNvPr id="16" name="Picture 15" descr="Background pattern&#10;&#10;Description automatically generated">
            <a:extLst>
              <a:ext uri="{FF2B5EF4-FFF2-40B4-BE49-F238E27FC236}">
                <a16:creationId xmlns:a16="http://schemas.microsoft.com/office/drawing/2014/main" id="{5B3628E9-9D33-B168-B1D0-C2580B7704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141338" y="6017819"/>
            <a:ext cx="791635" cy="55661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6C13E12-BEED-F4AF-0C41-8C1AC20E113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562287" y="6009387"/>
            <a:ext cx="809625" cy="556614"/>
          </a:xfrm>
          <a:prstGeom prst="rect">
            <a:avLst/>
          </a:prstGeom>
        </p:spPr>
      </p:pic>
      <p:pic>
        <p:nvPicPr>
          <p:cNvPr id="20" name="Picture 19" descr="Icon&#10;&#10;Description automatically generated">
            <a:extLst>
              <a:ext uri="{FF2B5EF4-FFF2-40B4-BE49-F238E27FC236}">
                <a16:creationId xmlns:a16="http://schemas.microsoft.com/office/drawing/2014/main" id="{83310356-5B03-4D90-F5E3-FFE4B2F6FCB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943874" y="2407177"/>
            <a:ext cx="822027" cy="536111"/>
          </a:xfrm>
          <a:prstGeom prst="rect">
            <a:avLst/>
          </a:prstGeom>
        </p:spPr>
      </p:pic>
      <p:pic>
        <p:nvPicPr>
          <p:cNvPr id="22" name="Picture 21" descr="Diagram&#10;&#10;Description automatically generated">
            <a:extLst>
              <a:ext uri="{FF2B5EF4-FFF2-40B4-BE49-F238E27FC236}">
                <a16:creationId xmlns:a16="http://schemas.microsoft.com/office/drawing/2014/main" id="{64A03922-56E2-6160-E5B1-899EC4D647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43875" y="1304925"/>
            <a:ext cx="822026" cy="556393"/>
          </a:xfrm>
          <a:prstGeom prst="rect">
            <a:avLst/>
          </a:prstGeom>
        </p:spPr>
      </p:pic>
      <p:pic>
        <p:nvPicPr>
          <p:cNvPr id="8" name="Picture 7" descr="Shape, rectangle&#10;&#10;Description automatically generated">
            <a:extLst>
              <a:ext uri="{FF2B5EF4-FFF2-40B4-BE49-F238E27FC236}">
                <a16:creationId xmlns:a16="http://schemas.microsoft.com/office/drawing/2014/main" id="{F8385379-2BDF-E1CC-7106-6C55C505905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58867" y="1789441"/>
            <a:ext cx="819310" cy="568343"/>
          </a:xfrm>
          <a:prstGeom prst="rect">
            <a:avLst/>
          </a:prstGeom>
        </p:spPr>
      </p:pic>
      <p:sp>
        <p:nvSpPr>
          <p:cNvPr id="2" name="Rectangle 1">
            <a:extLst>
              <a:ext uri="{FF2B5EF4-FFF2-40B4-BE49-F238E27FC236}">
                <a16:creationId xmlns:a16="http://schemas.microsoft.com/office/drawing/2014/main" id="{81746612-DFC1-72FD-424D-9D8CFF2B2137}"/>
              </a:ext>
            </a:extLst>
          </p:cNvPr>
          <p:cNvSpPr>
            <a:spLocks noChangeArrowheads="1"/>
          </p:cNvSpPr>
          <p:nvPr/>
        </p:nvSpPr>
        <p:spPr bwMode="auto">
          <a:xfrm>
            <a:off x="1258888" y="1537622"/>
            <a:ext cx="6626225"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spcAft>
                <a:spcPts val="1200"/>
              </a:spcAft>
              <a:buFontTx/>
              <a:buNone/>
            </a:pPr>
            <a:r>
              <a:rPr lang="en-GB" altLang="en-US" sz="3200" dirty="0"/>
              <a:t>Think about how having extra income could affect football teams:</a:t>
            </a:r>
          </a:p>
          <a:p>
            <a:pPr marL="457200" indent="-457200" eaLnBrk="1" hangingPunct="1">
              <a:spcBef>
                <a:spcPct val="0"/>
              </a:spcBef>
              <a:spcAft>
                <a:spcPts val="1200"/>
              </a:spcAft>
            </a:pPr>
            <a:r>
              <a:rPr lang="en-GB" altLang="en-US" sz="3200" dirty="0"/>
              <a:t>Directly – for example by providing better resources for training.</a:t>
            </a:r>
          </a:p>
          <a:p>
            <a:pPr marL="457200" indent="-457200" eaLnBrk="1" hangingPunct="1">
              <a:spcBef>
                <a:spcPct val="0"/>
              </a:spcBef>
              <a:spcAft>
                <a:spcPts val="1200"/>
              </a:spcAft>
            </a:pPr>
            <a:r>
              <a:rPr lang="en-GB" altLang="en-US" sz="3200" dirty="0"/>
              <a:t>And indirectly – for example by providing better healthcare and education for children.</a:t>
            </a:r>
          </a:p>
        </p:txBody>
      </p:sp>
      <p:sp>
        <p:nvSpPr>
          <p:cNvPr id="4" name="Title 1">
            <a:extLst>
              <a:ext uri="{FF2B5EF4-FFF2-40B4-BE49-F238E27FC236}">
                <a16:creationId xmlns:a16="http://schemas.microsoft.com/office/drawing/2014/main" id="{7E5F0D7E-6831-F5A5-28B6-C82179598082}"/>
              </a:ext>
            </a:extLst>
          </p:cNvPr>
          <p:cNvSpPr>
            <a:spLocks noGrp="1"/>
          </p:cNvSpPr>
          <p:nvPr>
            <p:ph type="title"/>
          </p:nvPr>
        </p:nvSpPr>
        <p:spPr>
          <a:xfrm>
            <a:off x="446856" y="981670"/>
            <a:ext cx="8229600" cy="719138"/>
          </a:xfrm>
        </p:spPr>
        <p:txBody>
          <a:bodyPr/>
          <a:lstStyle/>
          <a:p>
            <a:pPr algn="ctr"/>
            <a:r>
              <a:rPr lang="en-GB" altLang="en-US" sz="3600" dirty="0">
                <a:ea typeface="ＭＳ Ｐゴシック" panose="020B0600070205080204" pitchFamily="34" charset="-128"/>
              </a:rPr>
              <a:t>Why?</a:t>
            </a:r>
          </a:p>
        </p:txBody>
      </p:sp>
    </p:spTree>
    <p:extLst>
      <p:ext uri="{BB962C8B-B14F-4D97-AF65-F5344CB8AC3E}">
        <p14:creationId xmlns:p14="http://schemas.microsoft.com/office/powerpoint/2010/main" val="668670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z="4000" dirty="0">
                <a:ea typeface="ＭＳ Ｐゴシック" panose="020B0600070205080204" pitchFamily="34" charset="-128"/>
              </a:rPr>
              <a:t>Statements and </a:t>
            </a:r>
            <a:r>
              <a:rPr lang="en-US" altLang="en-US" sz="4000" dirty="0" err="1">
                <a:ea typeface="ＭＳ Ｐゴシック" panose="020B0600070205080204" pitchFamily="34" charset="-128"/>
              </a:rPr>
              <a:t>generalisations</a:t>
            </a:r>
            <a:endParaRPr lang="en-US" altLang="en-US" sz="4000" dirty="0">
              <a:ea typeface="ＭＳ Ｐゴシック" panose="020B0600070205080204" pitchFamily="34" charset="-128"/>
            </a:endParaRPr>
          </a:p>
        </p:txBody>
      </p:sp>
      <p:sp>
        <p:nvSpPr>
          <p:cNvPr id="37891" name="Oval Callout 4"/>
          <p:cNvSpPr>
            <a:spLocks noChangeArrowheads="1"/>
          </p:cNvSpPr>
          <p:nvPr/>
        </p:nvSpPr>
        <p:spPr bwMode="auto">
          <a:xfrm>
            <a:off x="4211960" y="1208348"/>
            <a:ext cx="3456384" cy="1762848"/>
          </a:xfrm>
          <a:prstGeom prst="wedgeEllipseCallout">
            <a:avLst>
              <a:gd name="adj1" fmla="val -52500"/>
              <a:gd name="adj2" fmla="val 46079"/>
            </a:avLst>
          </a:prstGeom>
          <a:solidFill>
            <a:schemeClr val="tx2"/>
          </a:solidFill>
          <a:ln w="9525">
            <a:solidFill>
              <a:srgbClr val="51267C"/>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solidFill>
                  <a:srgbClr val="FFFFFF"/>
                </a:solidFill>
              </a:rPr>
              <a:t>The more money a country has… </a:t>
            </a:r>
          </a:p>
        </p:txBody>
      </p:sp>
      <p:sp>
        <p:nvSpPr>
          <p:cNvPr id="37892" name="Oval Callout 5"/>
          <p:cNvSpPr>
            <a:spLocks noChangeArrowheads="1"/>
          </p:cNvSpPr>
          <p:nvPr/>
        </p:nvSpPr>
        <p:spPr bwMode="auto">
          <a:xfrm>
            <a:off x="755576" y="1230540"/>
            <a:ext cx="2736304" cy="1622273"/>
          </a:xfrm>
          <a:prstGeom prst="wedgeEllipseCallout">
            <a:avLst>
              <a:gd name="adj1" fmla="val 37287"/>
              <a:gd name="adj2" fmla="val 52162"/>
            </a:avLst>
          </a:prstGeom>
          <a:solidFill>
            <a:schemeClr val="tx2"/>
          </a:solidFill>
          <a:ln w="9525">
            <a:solidFill>
              <a:srgbClr val="51267C"/>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solidFill>
                  <a:srgbClr val="FFFFFF"/>
                </a:solidFill>
              </a:rPr>
              <a:t>Wealthy countries are… </a:t>
            </a:r>
          </a:p>
        </p:txBody>
      </p:sp>
      <p:sp>
        <p:nvSpPr>
          <p:cNvPr id="37893" name="Oval Callout 6"/>
          <p:cNvSpPr>
            <a:spLocks noChangeArrowheads="1"/>
          </p:cNvSpPr>
          <p:nvPr/>
        </p:nvSpPr>
        <p:spPr bwMode="auto">
          <a:xfrm>
            <a:off x="643271" y="3089578"/>
            <a:ext cx="3784713" cy="1851590"/>
          </a:xfrm>
          <a:prstGeom prst="wedgeEllipseCallout">
            <a:avLst>
              <a:gd name="adj1" fmla="val 54940"/>
              <a:gd name="adj2" fmla="val 35334"/>
            </a:avLst>
          </a:prstGeom>
          <a:solidFill>
            <a:schemeClr val="tx2"/>
          </a:solidFill>
          <a:ln w="9525">
            <a:solidFill>
              <a:srgbClr val="51267C"/>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solidFill>
                  <a:srgbClr val="FFFFFF"/>
                </a:solidFill>
              </a:rPr>
              <a:t>Income inequality in the World Cup is…</a:t>
            </a:r>
          </a:p>
        </p:txBody>
      </p:sp>
      <p:sp>
        <p:nvSpPr>
          <p:cNvPr id="37894" name="Oval Callout 7"/>
          <p:cNvSpPr>
            <a:spLocks noChangeArrowheads="1"/>
          </p:cNvSpPr>
          <p:nvPr/>
        </p:nvSpPr>
        <p:spPr bwMode="auto">
          <a:xfrm>
            <a:off x="5374522" y="3120545"/>
            <a:ext cx="2087563" cy="1039704"/>
          </a:xfrm>
          <a:prstGeom prst="wedgeEllipseCallout">
            <a:avLst>
              <a:gd name="adj1" fmla="val -55704"/>
              <a:gd name="adj2" fmla="val 48514"/>
            </a:avLst>
          </a:prstGeom>
          <a:solidFill>
            <a:schemeClr val="tx2"/>
          </a:solidFill>
          <a:ln w="9525">
            <a:solidFill>
              <a:srgbClr val="51267C"/>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solidFill>
                  <a:srgbClr val="FFFFFF"/>
                </a:solidFill>
              </a:rPr>
              <a:t>Most…  </a:t>
            </a:r>
          </a:p>
        </p:txBody>
      </p:sp>
      <p:sp>
        <p:nvSpPr>
          <p:cNvPr id="37895" name="Oval Callout 9"/>
          <p:cNvSpPr>
            <a:spLocks noChangeArrowheads="1"/>
          </p:cNvSpPr>
          <p:nvPr/>
        </p:nvSpPr>
        <p:spPr bwMode="auto">
          <a:xfrm>
            <a:off x="4870218" y="4309598"/>
            <a:ext cx="3096170" cy="1296863"/>
          </a:xfrm>
          <a:prstGeom prst="wedgeEllipseCallout">
            <a:avLst>
              <a:gd name="adj1" fmla="val 43757"/>
              <a:gd name="adj2" fmla="val 59976"/>
            </a:avLst>
          </a:prstGeom>
          <a:solidFill>
            <a:schemeClr val="tx2"/>
          </a:solidFill>
          <a:ln w="9525">
            <a:solidFill>
              <a:srgbClr val="51267C"/>
            </a:solidFill>
            <a:miter lim="800000"/>
            <a:headEnd/>
            <a:tailEnd/>
          </a:ln>
          <a:effectLst>
            <a:outerShdw dist="23000" dir="5400000" rotWithShape="0">
              <a:srgbClr val="808080">
                <a:alpha val="34998"/>
              </a:srgbClr>
            </a:outerShdw>
          </a:effectLst>
        </p:spPr>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2800" dirty="0">
                <a:solidFill>
                  <a:srgbClr val="FFFFFF"/>
                </a:solidFill>
              </a:rPr>
              <a:t>European countries…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153988"/>
            <a:ext cx="8229600" cy="719137"/>
          </a:xfrm>
        </p:spPr>
        <p:txBody>
          <a:bodyPr/>
          <a:lstStyle/>
          <a:p>
            <a:pPr algn="ctr"/>
            <a:r>
              <a:rPr lang="en-GB" altLang="en-US" sz="4000" dirty="0">
                <a:ea typeface="ＭＳ Ｐゴシック" panose="020B0600070205080204" pitchFamily="34" charset="-128"/>
              </a:rPr>
              <a:t>Is this fair?</a:t>
            </a:r>
          </a:p>
        </p:txBody>
      </p:sp>
      <p:sp>
        <p:nvSpPr>
          <p:cNvPr id="4" name="Thought Bubble: Cloud 3"/>
          <p:cNvSpPr/>
          <p:nvPr/>
        </p:nvSpPr>
        <p:spPr>
          <a:xfrm>
            <a:off x="358044" y="1251465"/>
            <a:ext cx="4016833" cy="2160240"/>
          </a:xfrm>
          <a:prstGeom prst="cloudCallout">
            <a:avLst/>
          </a:prstGeom>
          <a:solidFill>
            <a:srgbClr val="61A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a high-income country has more money to invest in football, what else would it have more money to invest in? </a:t>
            </a:r>
          </a:p>
        </p:txBody>
      </p:sp>
      <p:sp>
        <p:nvSpPr>
          <p:cNvPr id="20" name="Thought Bubble: Cloud 19"/>
          <p:cNvSpPr/>
          <p:nvPr/>
        </p:nvSpPr>
        <p:spPr>
          <a:xfrm>
            <a:off x="4374878" y="725922"/>
            <a:ext cx="4517602" cy="2404635"/>
          </a:xfrm>
          <a:prstGeom prst="cloudCallout">
            <a:avLst/>
          </a:prstGeom>
          <a:solidFill>
            <a:srgbClr val="61A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charset="0"/>
              <a:buNone/>
              <a:defRPr/>
            </a:pPr>
            <a:r>
              <a:rPr lang="en-GB" dirty="0"/>
              <a:t>Choose a team to support through the tournament.</a:t>
            </a:r>
          </a:p>
          <a:p>
            <a:pPr algn="ctr" eaLnBrk="1" hangingPunct="1">
              <a:buFont typeface="Arial" charset="0"/>
              <a:buNone/>
              <a:defRPr/>
            </a:pPr>
            <a:r>
              <a:rPr lang="en-GB" dirty="0"/>
              <a:t>Will you choose a high-, higher middle- or lower middle-income country? Why? </a:t>
            </a:r>
          </a:p>
        </p:txBody>
      </p:sp>
      <p:sp>
        <p:nvSpPr>
          <p:cNvPr id="22" name="Thought Bubble: Cloud 21"/>
          <p:cNvSpPr/>
          <p:nvPr/>
        </p:nvSpPr>
        <p:spPr>
          <a:xfrm>
            <a:off x="4119736" y="3937248"/>
            <a:ext cx="4286944" cy="1970484"/>
          </a:xfrm>
          <a:prstGeom prst="cloudCallout">
            <a:avLst/>
          </a:prstGeom>
          <a:solidFill>
            <a:srgbClr val="61A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charset="0"/>
              <a:buNone/>
              <a:defRPr/>
            </a:pPr>
            <a:r>
              <a:rPr lang="en-GB" dirty="0"/>
              <a:t>If a low-income country has less money to invest in football, what else would it have less money to invest in? </a:t>
            </a:r>
          </a:p>
        </p:txBody>
      </p:sp>
      <p:sp>
        <p:nvSpPr>
          <p:cNvPr id="23" name="Thought Bubble: Cloud 22"/>
          <p:cNvSpPr/>
          <p:nvPr/>
        </p:nvSpPr>
        <p:spPr>
          <a:xfrm>
            <a:off x="3397064" y="2988971"/>
            <a:ext cx="2143472" cy="1143744"/>
          </a:xfrm>
          <a:prstGeom prst="cloudCallout">
            <a:avLst/>
          </a:prstGeom>
          <a:solidFill>
            <a:srgbClr val="61A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Is football fair?</a:t>
            </a:r>
          </a:p>
        </p:txBody>
      </p:sp>
      <p:sp>
        <p:nvSpPr>
          <p:cNvPr id="24" name="Thought Bubble: Cloud 23"/>
          <p:cNvSpPr/>
          <p:nvPr/>
        </p:nvSpPr>
        <p:spPr>
          <a:xfrm>
            <a:off x="251520" y="3868598"/>
            <a:ext cx="3662536" cy="2303251"/>
          </a:xfrm>
          <a:prstGeom prst="cloudCallout">
            <a:avLst/>
          </a:prstGeom>
          <a:solidFill>
            <a:srgbClr val="61A53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buFont typeface="Arial" charset="0"/>
              <a:buNone/>
              <a:defRPr/>
            </a:pPr>
            <a:r>
              <a:rPr lang="en-GB" dirty="0"/>
              <a:t>Would you prefer to grow up in a high-, higher middle- or lower middle- income country? Why? </a:t>
            </a:r>
          </a:p>
        </p:txBody>
      </p:sp>
    </p:spTree>
    <p:extLst>
      <p:ext uri="{BB962C8B-B14F-4D97-AF65-F5344CB8AC3E}">
        <p14:creationId xmlns:p14="http://schemas.microsoft.com/office/powerpoint/2010/main" val="31861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14325" y="405606"/>
            <a:ext cx="8515350" cy="719138"/>
          </a:xfrm>
        </p:spPr>
        <p:txBody>
          <a:bodyPr/>
          <a:lstStyle/>
          <a:p>
            <a:pPr algn="ctr"/>
            <a:r>
              <a:rPr lang="en-GB" altLang="en-US" sz="4000" dirty="0">
                <a:ea typeface="ＭＳ Ｐゴシック"/>
                <a:cs typeface="ＭＳ Ｐゴシック"/>
              </a:rPr>
              <a:t>Inequality </a:t>
            </a:r>
            <a:r>
              <a:rPr lang="en-GB" altLang="en-US" sz="4000" u="sng" dirty="0">
                <a:ea typeface="ＭＳ Ｐゴシック"/>
                <a:cs typeface="ＭＳ Ｐゴシック"/>
              </a:rPr>
              <a:t>between</a:t>
            </a:r>
            <a:r>
              <a:rPr lang="en-GB" altLang="en-US" sz="4000" dirty="0">
                <a:ea typeface="ＭＳ Ｐゴシック"/>
                <a:cs typeface="ＭＳ Ｐゴシック"/>
              </a:rPr>
              <a:t> countries</a:t>
            </a:r>
          </a:p>
        </p:txBody>
      </p:sp>
      <p:sp>
        <p:nvSpPr>
          <p:cNvPr id="5" name="Title 1"/>
          <p:cNvSpPr txBox="1">
            <a:spLocks/>
          </p:cNvSpPr>
          <p:nvPr/>
        </p:nvSpPr>
        <p:spPr bwMode="auto">
          <a:xfrm>
            <a:off x="323850" y="3644900"/>
            <a:ext cx="5184775" cy="719138"/>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spcAft>
                <a:spcPts val="1200"/>
              </a:spcAft>
              <a:defRPr/>
            </a:pPr>
            <a:r>
              <a:rPr lang="en-GB" sz="3200" b="0" kern="0" dirty="0">
                <a:solidFill>
                  <a:schemeClr val="tx1"/>
                </a:solidFill>
                <a:latin typeface="+mn-lt"/>
              </a:rPr>
              <a:t>There is inequality between countries in the world.</a:t>
            </a:r>
          </a:p>
          <a:p>
            <a:pPr>
              <a:spcAft>
                <a:spcPts val="1200"/>
              </a:spcAft>
              <a:defRPr/>
            </a:pPr>
            <a:r>
              <a:rPr lang="en-GB" sz="3200" b="0" kern="0" dirty="0">
                <a:solidFill>
                  <a:schemeClr val="tx1"/>
                </a:solidFill>
                <a:latin typeface="+mn-lt"/>
              </a:rPr>
              <a:t>This means things are not shared fairly between countries.</a:t>
            </a:r>
          </a:p>
          <a:p>
            <a:pPr>
              <a:spcAft>
                <a:spcPts val="1200"/>
              </a:spcAft>
              <a:defRPr/>
            </a:pPr>
            <a:r>
              <a:rPr lang="en-GB" sz="3200" b="0" kern="0" dirty="0">
                <a:solidFill>
                  <a:schemeClr val="tx1"/>
                </a:solidFill>
                <a:latin typeface="+mn-lt"/>
              </a:rPr>
              <a:t>For example, some countries are wealthy while others are extremely poor.</a:t>
            </a:r>
          </a:p>
          <a:p>
            <a:pPr>
              <a:defRPr/>
            </a:pPr>
            <a:endParaRPr lang="en-GB" sz="3600" b="0" kern="0" dirty="0">
              <a:solidFill>
                <a:schemeClr val="tx1"/>
              </a:solidFill>
              <a:latin typeface="+mn-lt"/>
            </a:endParaRPr>
          </a:p>
          <a:p>
            <a:pPr>
              <a:defRPr/>
            </a:pPr>
            <a:endParaRPr lang="en-GB" sz="3600" b="0" kern="0" dirty="0">
              <a:solidFill>
                <a:schemeClr val="tx1"/>
              </a:solidFill>
              <a:latin typeface="+mn-lt"/>
            </a:endParaRPr>
          </a:p>
        </p:txBody>
      </p:sp>
      <p:pic>
        <p:nvPicPr>
          <p:cNvPr id="39940" name="Picture 2" descr="http://openclipart.org/image/300px/svg_to_png/13127/Anonymous_pseudo_globe.png"/>
          <p:cNvPicPr>
            <a:picLocks noChangeAspect="1" noChangeArrowheads="1"/>
          </p:cNvPicPr>
          <p:nvPr/>
        </p:nvPicPr>
        <p:blipFill>
          <a:blip r:embed="rId3" cstate="screen"/>
          <a:srcRect/>
          <a:stretch>
            <a:fillRect/>
          </a:stretch>
        </p:blipFill>
        <p:spPr bwMode="auto">
          <a:xfrm>
            <a:off x="5378450" y="1916113"/>
            <a:ext cx="3514725" cy="3384550"/>
          </a:xfrm>
          <a:prstGeom prst="rect">
            <a:avLst/>
          </a:prstGeom>
          <a:noFill/>
          <a:ln w="9525">
            <a:noFill/>
            <a:miter lim="800000"/>
            <a:headEnd/>
            <a:tailEnd/>
          </a:ln>
        </p:spPr>
      </p:pic>
      <p:pic>
        <p:nvPicPr>
          <p:cNvPr id="39941" name="Picture 17"/>
          <p:cNvPicPr>
            <a:picLocks noChangeAspect="1"/>
          </p:cNvPicPr>
          <p:nvPr/>
        </p:nvPicPr>
        <p:blipFill>
          <a:blip r:embed="rId4" cstate="screen"/>
          <a:srcRect/>
          <a:stretch>
            <a:fillRect/>
          </a:stretch>
        </p:blipFill>
        <p:spPr bwMode="auto">
          <a:xfrm>
            <a:off x="6011863" y="4365625"/>
            <a:ext cx="327025" cy="355600"/>
          </a:xfrm>
          <a:prstGeom prst="rect">
            <a:avLst/>
          </a:prstGeom>
          <a:noFill/>
          <a:ln w="9525">
            <a:noFill/>
            <a:miter lim="800000"/>
            <a:headEnd/>
            <a:tailEnd/>
          </a:ln>
        </p:spPr>
      </p:pic>
      <p:pic>
        <p:nvPicPr>
          <p:cNvPr id="39942" name="Picture 17"/>
          <p:cNvPicPr>
            <a:picLocks noChangeAspect="1"/>
          </p:cNvPicPr>
          <p:nvPr/>
        </p:nvPicPr>
        <p:blipFill>
          <a:blip r:embed="rId4" cstate="screen"/>
          <a:srcRect/>
          <a:stretch>
            <a:fillRect/>
          </a:stretch>
        </p:blipFill>
        <p:spPr bwMode="auto">
          <a:xfrm>
            <a:off x="6405563" y="4221163"/>
            <a:ext cx="327025" cy="355600"/>
          </a:xfrm>
          <a:prstGeom prst="rect">
            <a:avLst/>
          </a:prstGeom>
          <a:noFill/>
          <a:ln w="9525">
            <a:noFill/>
            <a:miter lim="800000"/>
            <a:headEnd/>
            <a:tailEnd/>
          </a:ln>
        </p:spPr>
      </p:pic>
      <p:pic>
        <p:nvPicPr>
          <p:cNvPr id="39943" name="Picture 17"/>
          <p:cNvPicPr>
            <a:picLocks noChangeAspect="1"/>
          </p:cNvPicPr>
          <p:nvPr/>
        </p:nvPicPr>
        <p:blipFill>
          <a:blip r:embed="rId4" cstate="screen"/>
          <a:srcRect/>
          <a:stretch>
            <a:fillRect/>
          </a:stretch>
        </p:blipFill>
        <p:spPr bwMode="auto">
          <a:xfrm>
            <a:off x="6443663" y="3860800"/>
            <a:ext cx="327025" cy="355600"/>
          </a:xfrm>
          <a:prstGeom prst="rect">
            <a:avLst/>
          </a:prstGeom>
          <a:noFill/>
          <a:ln w="9525">
            <a:noFill/>
            <a:miter lim="800000"/>
            <a:headEnd/>
            <a:tailEnd/>
          </a:ln>
        </p:spPr>
      </p:pic>
      <p:pic>
        <p:nvPicPr>
          <p:cNvPr id="39944" name="Picture 17"/>
          <p:cNvPicPr>
            <a:picLocks noChangeAspect="1"/>
          </p:cNvPicPr>
          <p:nvPr/>
        </p:nvPicPr>
        <p:blipFill>
          <a:blip r:embed="rId4" cstate="screen"/>
          <a:srcRect/>
          <a:stretch>
            <a:fillRect/>
          </a:stretch>
        </p:blipFill>
        <p:spPr bwMode="auto">
          <a:xfrm>
            <a:off x="6116638" y="3578225"/>
            <a:ext cx="327025" cy="355600"/>
          </a:xfrm>
          <a:prstGeom prst="rect">
            <a:avLst/>
          </a:prstGeom>
          <a:noFill/>
          <a:ln w="9525">
            <a:noFill/>
            <a:miter lim="800000"/>
            <a:headEnd/>
            <a:tailEnd/>
          </a:ln>
        </p:spPr>
      </p:pic>
      <p:pic>
        <p:nvPicPr>
          <p:cNvPr id="39945" name="Picture 17"/>
          <p:cNvPicPr>
            <a:picLocks noChangeAspect="1"/>
          </p:cNvPicPr>
          <p:nvPr/>
        </p:nvPicPr>
        <p:blipFill>
          <a:blip r:embed="rId4" cstate="screen"/>
          <a:srcRect/>
          <a:stretch>
            <a:fillRect/>
          </a:stretch>
        </p:blipFill>
        <p:spPr bwMode="auto">
          <a:xfrm>
            <a:off x="6300788" y="4581525"/>
            <a:ext cx="327025" cy="355600"/>
          </a:xfrm>
          <a:prstGeom prst="rect">
            <a:avLst/>
          </a:prstGeom>
          <a:noFill/>
          <a:ln w="9525">
            <a:noFill/>
            <a:miter lim="800000"/>
            <a:headEnd/>
            <a:tailEnd/>
          </a:ln>
        </p:spPr>
      </p:pic>
      <p:pic>
        <p:nvPicPr>
          <p:cNvPr id="39946" name="Picture 17"/>
          <p:cNvPicPr>
            <a:picLocks noChangeAspect="1"/>
          </p:cNvPicPr>
          <p:nvPr/>
        </p:nvPicPr>
        <p:blipFill>
          <a:blip r:embed="rId4" cstate="screen"/>
          <a:srcRect/>
          <a:stretch>
            <a:fillRect/>
          </a:stretch>
        </p:blipFill>
        <p:spPr bwMode="auto">
          <a:xfrm>
            <a:off x="7235825" y="2276475"/>
            <a:ext cx="327025" cy="355600"/>
          </a:xfrm>
          <a:prstGeom prst="rect">
            <a:avLst/>
          </a:prstGeom>
          <a:noFill/>
          <a:ln w="9525">
            <a:noFill/>
            <a:miter lim="800000"/>
            <a:headEnd/>
            <a:tailEnd/>
          </a:ln>
        </p:spPr>
      </p:pic>
      <p:pic>
        <p:nvPicPr>
          <p:cNvPr id="39947" name="Picture 17"/>
          <p:cNvPicPr>
            <a:picLocks noChangeAspect="1"/>
          </p:cNvPicPr>
          <p:nvPr/>
        </p:nvPicPr>
        <p:blipFill>
          <a:blip r:embed="rId4" cstate="screen"/>
          <a:srcRect/>
          <a:stretch>
            <a:fillRect/>
          </a:stretch>
        </p:blipFill>
        <p:spPr bwMode="auto">
          <a:xfrm>
            <a:off x="6948488" y="2565400"/>
            <a:ext cx="327025" cy="355600"/>
          </a:xfrm>
          <a:prstGeom prst="rect">
            <a:avLst/>
          </a:prstGeom>
          <a:noFill/>
          <a:ln w="9525">
            <a:noFill/>
            <a:miter lim="800000"/>
            <a:headEnd/>
            <a:tailEnd/>
          </a:ln>
        </p:spPr>
      </p:pic>
      <p:pic>
        <p:nvPicPr>
          <p:cNvPr id="39948" name="Picture 17"/>
          <p:cNvPicPr>
            <a:picLocks noChangeAspect="1"/>
          </p:cNvPicPr>
          <p:nvPr/>
        </p:nvPicPr>
        <p:blipFill>
          <a:blip r:embed="rId4" cstate="screen"/>
          <a:srcRect/>
          <a:stretch>
            <a:fillRect/>
          </a:stretch>
        </p:blipFill>
        <p:spPr bwMode="auto">
          <a:xfrm>
            <a:off x="8243888" y="4221163"/>
            <a:ext cx="327025" cy="355600"/>
          </a:xfrm>
          <a:prstGeom prst="rect">
            <a:avLst/>
          </a:prstGeom>
          <a:noFill/>
          <a:ln w="9525">
            <a:noFill/>
            <a:miter lim="800000"/>
            <a:headEnd/>
            <a:tailEnd/>
          </a:ln>
        </p:spPr>
      </p:pic>
    </p:spTree>
    <p:extLst>
      <p:ext uri="{BB962C8B-B14F-4D97-AF65-F5344CB8AC3E}">
        <p14:creationId xmlns:p14="http://schemas.microsoft.com/office/powerpoint/2010/main" val="3414399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77825" y="404664"/>
            <a:ext cx="8388350" cy="719138"/>
          </a:xfrm>
        </p:spPr>
        <p:txBody>
          <a:bodyPr/>
          <a:lstStyle/>
          <a:p>
            <a:pPr algn="ctr"/>
            <a:r>
              <a:rPr lang="en-GB" altLang="en-US" sz="4000" dirty="0">
                <a:ea typeface="ＭＳ Ｐゴシック"/>
                <a:cs typeface="ＭＳ Ｐゴシック"/>
              </a:rPr>
              <a:t>Inequality </a:t>
            </a:r>
            <a:r>
              <a:rPr lang="en-GB" altLang="en-US" sz="4000" u="sng" dirty="0">
                <a:ea typeface="ＭＳ Ｐゴシック"/>
                <a:cs typeface="ＭＳ Ｐゴシック"/>
              </a:rPr>
              <a:t>within</a:t>
            </a:r>
            <a:r>
              <a:rPr lang="en-GB" altLang="en-US" sz="4000" dirty="0">
                <a:ea typeface="ＭＳ Ｐゴシック"/>
                <a:cs typeface="ＭＳ Ｐゴシック"/>
              </a:rPr>
              <a:t> countries</a:t>
            </a:r>
          </a:p>
        </p:txBody>
      </p:sp>
      <p:sp>
        <p:nvSpPr>
          <p:cNvPr id="5" name="Title 1"/>
          <p:cNvSpPr txBox="1">
            <a:spLocks/>
          </p:cNvSpPr>
          <p:nvPr/>
        </p:nvSpPr>
        <p:spPr bwMode="auto">
          <a:xfrm>
            <a:off x="474663" y="2852738"/>
            <a:ext cx="8229600" cy="719137"/>
          </a:xfrm>
          <a:prstGeom prst="rect">
            <a:avLst/>
          </a:prstGeom>
          <a:noFill/>
          <a:ln>
            <a:noFill/>
          </a:ln>
        </p:spPr>
        <p:txBody>
          <a:bodyPr anchor="ctr"/>
          <a:lstStyle>
            <a:lvl1pPr algn="l" rtl="0" eaLnBrk="0" fontAlgn="base" hangingPunct="0">
              <a:spcBef>
                <a:spcPct val="0"/>
              </a:spcBef>
              <a:spcAft>
                <a:spcPct val="0"/>
              </a:spcAft>
              <a:defRPr sz="3500" b="1">
                <a:solidFill>
                  <a:srgbClr val="61A534"/>
                </a:solidFill>
                <a:latin typeface="+mj-lt"/>
                <a:ea typeface="ＭＳ Ｐゴシック" charset="0"/>
                <a:cs typeface="ＭＳ Ｐゴシック" charset="0"/>
              </a:defRPr>
            </a:lvl1pPr>
            <a:lvl2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2pPr>
            <a:lvl3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3pPr>
            <a:lvl4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4pPr>
            <a:lvl5pPr algn="l" rtl="0" eaLnBrk="0" fontAlgn="base" hangingPunct="0">
              <a:spcBef>
                <a:spcPct val="0"/>
              </a:spcBef>
              <a:spcAft>
                <a:spcPct val="0"/>
              </a:spcAft>
              <a:defRPr sz="3500" b="1">
                <a:solidFill>
                  <a:srgbClr val="61A534"/>
                </a:solidFill>
                <a:latin typeface="Arial" charset="0"/>
                <a:ea typeface="ＭＳ Ｐゴシック" charset="0"/>
                <a:cs typeface="ＭＳ Ｐゴシック" charset="0"/>
              </a:defRPr>
            </a:lvl5pPr>
            <a:lvl6pPr marL="457200" algn="l" rtl="0" fontAlgn="base">
              <a:spcBef>
                <a:spcPct val="0"/>
              </a:spcBef>
              <a:spcAft>
                <a:spcPct val="0"/>
              </a:spcAft>
              <a:defRPr sz="3500" b="1">
                <a:solidFill>
                  <a:srgbClr val="61A534"/>
                </a:solidFill>
                <a:latin typeface="Arial" charset="0"/>
              </a:defRPr>
            </a:lvl6pPr>
            <a:lvl7pPr marL="914400" algn="l" rtl="0" fontAlgn="base">
              <a:spcBef>
                <a:spcPct val="0"/>
              </a:spcBef>
              <a:spcAft>
                <a:spcPct val="0"/>
              </a:spcAft>
              <a:defRPr sz="3500" b="1">
                <a:solidFill>
                  <a:srgbClr val="61A534"/>
                </a:solidFill>
                <a:latin typeface="Arial" charset="0"/>
              </a:defRPr>
            </a:lvl7pPr>
            <a:lvl8pPr marL="1371600" algn="l" rtl="0" fontAlgn="base">
              <a:spcBef>
                <a:spcPct val="0"/>
              </a:spcBef>
              <a:spcAft>
                <a:spcPct val="0"/>
              </a:spcAft>
              <a:defRPr sz="3500" b="1">
                <a:solidFill>
                  <a:srgbClr val="61A534"/>
                </a:solidFill>
                <a:latin typeface="Arial" charset="0"/>
              </a:defRPr>
            </a:lvl8pPr>
            <a:lvl9pPr marL="1828800" algn="l" rtl="0" fontAlgn="base">
              <a:spcBef>
                <a:spcPct val="0"/>
              </a:spcBef>
              <a:spcAft>
                <a:spcPct val="0"/>
              </a:spcAft>
              <a:defRPr sz="3500" b="1">
                <a:solidFill>
                  <a:srgbClr val="61A534"/>
                </a:solidFill>
                <a:latin typeface="Arial" charset="0"/>
              </a:defRPr>
            </a:lvl9pPr>
          </a:lstStyle>
          <a:p>
            <a:pPr>
              <a:spcAft>
                <a:spcPts val="1200"/>
              </a:spcAft>
              <a:defRPr/>
            </a:pPr>
            <a:r>
              <a:rPr lang="en-GB" sz="3200" b="0" kern="0" dirty="0">
                <a:solidFill>
                  <a:schemeClr val="tx1"/>
                </a:solidFill>
                <a:latin typeface="+mn-lt"/>
              </a:rPr>
              <a:t>There is also inequality within countries.</a:t>
            </a:r>
          </a:p>
          <a:p>
            <a:pPr>
              <a:spcAft>
                <a:spcPts val="1200"/>
              </a:spcAft>
              <a:defRPr/>
            </a:pPr>
            <a:r>
              <a:rPr lang="en-GB" sz="3200" b="0" kern="0" dirty="0">
                <a:solidFill>
                  <a:schemeClr val="tx1"/>
                </a:solidFill>
              </a:rPr>
              <a:t>This means things are not shared fairly within the same country.</a:t>
            </a:r>
          </a:p>
          <a:p>
            <a:pPr>
              <a:spcAft>
                <a:spcPts val="1200"/>
              </a:spcAft>
              <a:defRPr/>
            </a:pPr>
            <a:r>
              <a:rPr lang="en-GB" sz="3200" b="0" kern="0" dirty="0">
                <a:solidFill>
                  <a:schemeClr val="tx1"/>
                </a:solidFill>
                <a:latin typeface="+mn-lt"/>
              </a:rPr>
              <a:t>For example, some people may have more money than others.</a:t>
            </a:r>
          </a:p>
          <a:p>
            <a:pPr>
              <a:defRPr/>
            </a:pPr>
            <a:endParaRPr lang="en-GB" sz="3600" b="0" kern="0" dirty="0">
              <a:solidFill>
                <a:schemeClr val="tx1"/>
              </a:solidFill>
              <a:latin typeface="+mn-lt"/>
            </a:endParaRPr>
          </a:p>
          <a:p>
            <a:pPr>
              <a:defRPr/>
            </a:pPr>
            <a:endParaRPr lang="en-GB" sz="3600" b="0" kern="0" dirty="0">
              <a:solidFill>
                <a:schemeClr val="tx1"/>
              </a:solidFill>
              <a:latin typeface="+mn-lt"/>
            </a:endParaRPr>
          </a:p>
        </p:txBody>
      </p:sp>
      <p:pic>
        <p:nvPicPr>
          <p:cNvPr id="40964" name="Picture 2"/>
          <p:cNvPicPr>
            <a:picLocks noChangeAspect="1" noChangeArrowheads="1"/>
          </p:cNvPicPr>
          <p:nvPr/>
        </p:nvPicPr>
        <p:blipFill>
          <a:blip r:embed="rId3" cstate="screen"/>
          <a:srcRect/>
          <a:stretch>
            <a:fillRect/>
          </a:stretch>
        </p:blipFill>
        <p:spPr bwMode="auto">
          <a:xfrm>
            <a:off x="1781175" y="4941888"/>
            <a:ext cx="798513" cy="966787"/>
          </a:xfrm>
          <a:prstGeom prst="rect">
            <a:avLst/>
          </a:prstGeom>
          <a:noFill/>
          <a:ln w="9525">
            <a:noFill/>
            <a:miter lim="800000"/>
            <a:headEnd/>
            <a:tailEnd/>
          </a:ln>
        </p:spPr>
      </p:pic>
      <p:pic>
        <p:nvPicPr>
          <p:cNvPr id="40965" name="Picture 2"/>
          <p:cNvPicPr>
            <a:picLocks noChangeAspect="1" noChangeArrowheads="1"/>
          </p:cNvPicPr>
          <p:nvPr/>
        </p:nvPicPr>
        <p:blipFill>
          <a:blip r:embed="rId3" cstate="screen"/>
          <a:srcRect/>
          <a:stretch>
            <a:fillRect/>
          </a:stretch>
        </p:blipFill>
        <p:spPr bwMode="auto">
          <a:xfrm>
            <a:off x="5867400" y="4868863"/>
            <a:ext cx="798513" cy="966787"/>
          </a:xfrm>
          <a:prstGeom prst="rect">
            <a:avLst/>
          </a:prstGeom>
          <a:noFill/>
          <a:ln w="9525">
            <a:noFill/>
            <a:miter lim="800000"/>
            <a:headEnd/>
            <a:tailEnd/>
          </a:ln>
        </p:spPr>
      </p:pic>
      <p:pic>
        <p:nvPicPr>
          <p:cNvPr id="40966" name="Picture 17"/>
          <p:cNvPicPr>
            <a:picLocks noChangeAspect="1"/>
          </p:cNvPicPr>
          <p:nvPr/>
        </p:nvPicPr>
        <p:blipFill>
          <a:blip r:embed="rId4" cstate="screen"/>
          <a:srcRect/>
          <a:stretch>
            <a:fillRect/>
          </a:stretch>
        </p:blipFill>
        <p:spPr bwMode="auto">
          <a:xfrm>
            <a:off x="1692275" y="4797425"/>
            <a:ext cx="327025" cy="355600"/>
          </a:xfrm>
          <a:prstGeom prst="rect">
            <a:avLst/>
          </a:prstGeom>
          <a:noFill/>
          <a:ln w="9525">
            <a:noFill/>
            <a:miter lim="800000"/>
            <a:headEnd/>
            <a:tailEnd/>
          </a:ln>
        </p:spPr>
      </p:pic>
      <p:pic>
        <p:nvPicPr>
          <p:cNvPr id="40967" name="Picture 17"/>
          <p:cNvPicPr>
            <a:picLocks noChangeAspect="1"/>
          </p:cNvPicPr>
          <p:nvPr/>
        </p:nvPicPr>
        <p:blipFill>
          <a:blip r:embed="rId4" cstate="screen"/>
          <a:srcRect/>
          <a:stretch>
            <a:fillRect/>
          </a:stretch>
        </p:blipFill>
        <p:spPr bwMode="auto">
          <a:xfrm>
            <a:off x="2051050" y="4508500"/>
            <a:ext cx="327025" cy="355600"/>
          </a:xfrm>
          <a:prstGeom prst="rect">
            <a:avLst/>
          </a:prstGeom>
          <a:noFill/>
          <a:ln w="9525">
            <a:noFill/>
            <a:miter lim="800000"/>
            <a:headEnd/>
            <a:tailEnd/>
          </a:ln>
        </p:spPr>
      </p:pic>
      <p:pic>
        <p:nvPicPr>
          <p:cNvPr id="40968" name="Picture 17"/>
          <p:cNvPicPr>
            <a:picLocks noChangeAspect="1"/>
          </p:cNvPicPr>
          <p:nvPr/>
        </p:nvPicPr>
        <p:blipFill>
          <a:blip r:embed="rId4" cstate="screen"/>
          <a:srcRect/>
          <a:stretch>
            <a:fillRect/>
          </a:stretch>
        </p:blipFill>
        <p:spPr bwMode="auto">
          <a:xfrm>
            <a:off x="2484438" y="4797425"/>
            <a:ext cx="327025" cy="355600"/>
          </a:xfrm>
          <a:prstGeom prst="rect">
            <a:avLst/>
          </a:prstGeom>
          <a:noFill/>
          <a:ln w="9525">
            <a:noFill/>
            <a:miter lim="800000"/>
            <a:headEnd/>
            <a:tailEnd/>
          </a:ln>
        </p:spPr>
      </p:pic>
      <p:pic>
        <p:nvPicPr>
          <p:cNvPr id="40969" name="Picture 17"/>
          <p:cNvPicPr>
            <a:picLocks noChangeAspect="1"/>
          </p:cNvPicPr>
          <p:nvPr/>
        </p:nvPicPr>
        <p:blipFill>
          <a:blip r:embed="rId4" cstate="screen"/>
          <a:srcRect/>
          <a:stretch>
            <a:fillRect/>
          </a:stretch>
        </p:blipFill>
        <p:spPr bwMode="auto">
          <a:xfrm>
            <a:off x="2411413" y="4437063"/>
            <a:ext cx="327025" cy="355600"/>
          </a:xfrm>
          <a:prstGeom prst="rect">
            <a:avLst/>
          </a:prstGeom>
          <a:noFill/>
          <a:ln w="9525">
            <a:noFill/>
            <a:miter lim="800000"/>
            <a:headEnd/>
            <a:tailEnd/>
          </a:ln>
        </p:spPr>
      </p:pic>
      <p:pic>
        <p:nvPicPr>
          <p:cNvPr id="40970" name="Picture 17"/>
          <p:cNvPicPr>
            <a:picLocks noChangeAspect="1"/>
          </p:cNvPicPr>
          <p:nvPr/>
        </p:nvPicPr>
        <p:blipFill>
          <a:blip r:embed="rId4" cstate="screen"/>
          <a:srcRect/>
          <a:stretch>
            <a:fillRect/>
          </a:stretch>
        </p:blipFill>
        <p:spPr bwMode="auto">
          <a:xfrm>
            <a:off x="1692275" y="4365625"/>
            <a:ext cx="327025" cy="355600"/>
          </a:xfrm>
          <a:prstGeom prst="rect">
            <a:avLst/>
          </a:prstGeom>
          <a:noFill/>
          <a:ln w="9525">
            <a:noFill/>
            <a:miter lim="800000"/>
            <a:headEnd/>
            <a:tailEnd/>
          </a:ln>
        </p:spPr>
      </p:pic>
      <p:pic>
        <p:nvPicPr>
          <p:cNvPr id="40971" name="Picture 17"/>
          <p:cNvPicPr>
            <a:picLocks noChangeAspect="1"/>
          </p:cNvPicPr>
          <p:nvPr/>
        </p:nvPicPr>
        <p:blipFill>
          <a:blip r:embed="rId4" cstate="screen"/>
          <a:srcRect/>
          <a:stretch>
            <a:fillRect/>
          </a:stretch>
        </p:blipFill>
        <p:spPr bwMode="auto">
          <a:xfrm>
            <a:off x="5724525" y="4797425"/>
            <a:ext cx="327025" cy="355600"/>
          </a:xfrm>
          <a:prstGeom prst="rect">
            <a:avLst/>
          </a:prstGeom>
          <a:noFill/>
          <a:ln w="9525">
            <a:noFill/>
            <a:miter lim="800000"/>
            <a:headEnd/>
            <a:tailEnd/>
          </a:ln>
        </p:spPr>
      </p:pic>
    </p:spTree>
    <p:extLst>
      <p:ext uri="{BB962C8B-B14F-4D97-AF65-F5344CB8AC3E}">
        <p14:creationId xmlns:p14="http://schemas.microsoft.com/office/powerpoint/2010/main" val="4051142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he UK's 5 richest families own more wealth than 12.6 million of us together"/>
          <p:cNvPicPr>
            <a:picLocks noChangeAspect="1" noChangeArrowheads="1"/>
          </p:cNvPicPr>
          <p:nvPr/>
        </p:nvPicPr>
        <p:blipFill>
          <a:blip r:embed="rId3" cstate="print"/>
          <a:srcRect r="43940"/>
          <a:stretch>
            <a:fillRect/>
          </a:stretch>
        </p:blipFill>
        <p:spPr bwMode="auto">
          <a:xfrm>
            <a:off x="863588" y="332656"/>
            <a:ext cx="7416824" cy="5393839"/>
          </a:xfrm>
          <a:prstGeom prst="rect">
            <a:avLst/>
          </a:prstGeom>
          <a:noFill/>
        </p:spPr>
      </p:pic>
    </p:spTree>
    <p:extLst>
      <p:ext uri="{BB962C8B-B14F-4D97-AF65-F5344CB8AC3E}">
        <p14:creationId xmlns:p14="http://schemas.microsoft.com/office/powerpoint/2010/main" val="1560091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50825" y="525463"/>
            <a:ext cx="8713788" cy="3983037"/>
          </a:xfrm>
          <a:prstGeom prst="rect">
            <a:avLst/>
          </a:prstGeom>
          <a:noFill/>
          <a:ln>
            <a:noFill/>
          </a:ln>
          <a:effectLst/>
        </p:spPr>
        <p:txBody>
          <a:bodyPr lIns="90000" tIns="46800" rIns="90000" bIns="46800" anchor="ctr"/>
          <a:lstStyle/>
          <a:p>
            <a:pPr eaLnBrk="1" hangingPunct="1">
              <a:defRPr/>
            </a:pPr>
            <a:r>
              <a:rPr lang="en-US" sz="6200" b="1" kern="0" dirty="0" err="1">
                <a:solidFill>
                  <a:schemeClr val="bg1"/>
                </a:solidFill>
                <a:ea typeface="ＭＳ Ｐゴシック" charset="0"/>
                <a:cs typeface="Arial" pitchFamily="34" charset="0"/>
              </a:rPr>
              <a:t>Maths</a:t>
            </a:r>
            <a:r>
              <a:rPr lang="en-US" sz="6200" b="1" kern="0" dirty="0">
                <a:solidFill>
                  <a:schemeClr val="bg1"/>
                </a:solidFill>
                <a:ea typeface="ＭＳ Ｐゴシック" charset="0"/>
                <a:cs typeface="Arial" pitchFamily="34" charset="0"/>
              </a:rPr>
              <a:t> session</a:t>
            </a:r>
          </a:p>
          <a:p>
            <a:pPr eaLnBrk="1" hangingPunct="1">
              <a:defRPr/>
            </a:pPr>
            <a:br>
              <a:rPr lang="en-US" sz="6000" b="1" kern="0" dirty="0">
                <a:solidFill>
                  <a:srgbClr val="005DAB"/>
                </a:solidFill>
                <a:ea typeface="ＭＳ Ｐゴシック" charset="0"/>
                <a:cs typeface="Arial" pitchFamily="34" charset="0"/>
              </a:rPr>
            </a:br>
            <a:r>
              <a:rPr lang="en-US" sz="4400" b="1" kern="0" dirty="0">
                <a:solidFill>
                  <a:schemeClr val="bg1"/>
                </a:solidFill>
                <a:ea typeface="ＭＳ Ｐゴシック" charset="0"/>
                <a:cs typeface="Arial" pitchFamily="34" charset="0"/>
              </a:rPr>
              <a:t>Equal or unequal?</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115888"/>
            <a:ext cx="8229600" cy="1143000"/>
          </a:xfrm>
        </p:spPr>
        <p:txBody>
          <a:bodyPr/>
          <a:lstStyle/>
          <a:p>
            <a:pPr algn="ctr"/>
            <a:r>
              <a:rPr lang="en-GB" altLang="en-US" sz="3600" dirty="0">
                <a:ea typeface="ＭＳ Ｐゴシック" pitchFamily="34" charset="-128"/>
              </a:rPr>
              <a:t>Scoring inequality within countries </a:t>
            </a:r>
          </a:p>
        </p:txBody>
      </p:sp>
      <p:sp>
        <p:nvSpPr>
          <p:cNvPr id="3" name="Content Placeholder 2"/>
          <p:cNvSpPr>
            <a:spLocks noGrp="1"/>
          </p:cNvSpPr>
          <p:nvPr>
            <p:ph idx="1"/>
          </p:nvPr>
        </p:nvSpPr>
        <p:spPr>
          <a:xfrm>
            <a:off x="395288" y="1196975"/>
            <a:ext cx="8229600" cy="5473700"/>
          </a:xfrm>
        </p:spPr>
        <p:txBody>
          <a:bodyPr>
            <a:normAutofit/>
          </a:bodyPr>
          <a:lstStyle/>
          <a:p>
            <a:pPr marL="0" indent="0" fontAlgn="auto">
              <a:spcBef>
                <a:spcPts val="0"/>
              </a:spcBef>
              <a:spcAft>
                <a:spcPts val="0"/>
              </a:spcAft>
              <a:buFont typeface="Arial"/>
              <a:buNone/>
              <a:defRPr/>
            </a:pPr>
            <a:r>
              <a:rPr lang="en-GB" dirty="0">
                <a:cs typeface="Arial"/>
              </a:rPr>
              <a:t>Countries can be given a score (called the GINI index) to show how equal or unequal they are. </a:t>
            </a:r>
          </a:p>
          <a:p>
            <a:pPr marL="0" indent="0" fontAlgn="auto">
              <a:spcAft>
                <a:spcPts val="0"/>
              </a:spcAft>
              <a:buFont typeface="Arial"/>
              <a:buNone/>
              <a:defRPr/>
            </a:pPr>
            <a:r>
              <a:rPr lang="en-GB" sz="5400" dirty="0"/>
              <a:t>0 </a:t>
            </a:r>
          </a:p>
          <a:p>
            <a:pPr marL="0" indent="0" fontAlgn="auto">
              <a:spcAft>
                <a:spcPts val="0"/>
              </a:spcAft>
              <a:buFont typeface="Arial"/>
              <a:buNone/>
              <a:defRPr/>
            </a:pPr>
            <a:r>
              <a:rPr lang="en-GB" dirty="0"/>
              <a:t>A score of 0 means that the country is completely equal, that everyone in that country has the same amount of money.</a:t>
            </a:r>
          </a:p>
          <a:p>
            <a:pPr marL="0" indent="0" fontAlgn="auto">
              <a:spcAft>
                <a:spcPts val="0"/>
              </a:spcAft>
              <a:buFont typeface="Arial"/>
              <a:buNone/>
              <a:defRPr/>
            </a:pPr>
            <a:endParaRPr lang="en-GB" dirty="0"/>
          </a:p>
          <a:p>
            <a:pPr marL="0" indent="0" fontAlgn="auto">
              <a:spcAft>
                <a:spcPts val="0"/>
              </a:spcAft>
              <a:buFont typeface="Arial"/>
              <a:buNone/>
              <a:defRPr/>
            </a:pPr>
            <a:r>
              <a:rPr lang="en-GB" dirty="0"/>
              <a:t>That would look something like this:</a:t>
            </a:r>
          </a:p>
          <a:p>
            <a:pPr marL="0" indent="0" fontAlgn="auto">
              <a:spcAft>
                <a:spcPts val="0"/>
              </a:spcAft>
              <a:buFont typeface="Arial"/>
              <a:buNone/>
              <a:defRPr/>
            </a:pPr>
            <a:endParaRPr lang="en-GB" dirty="0"/>
          </a:p>
          <a:p>
            <a:pPr marL="0" indent="0" fontAlgn="auto">
              <a:spcAft>
                <a:spcPts val="0"/>
              </a:spcAft>
              <a:buFont typeface="Arial"/>
              <a:buNone/>
              <a:defRPr/>
            </a:pPr>
            <a:endParaRPr lang="en-GB" dirty="0"/>
          </a:p>
          <a:p>
            <a:pPr>
              <a:buFont typeface="Arial" charset="0"/>
              <a:buNone/>
              <a:defRPr/>
            </a:pPr>
            <a:endParaRPr lang="en-GB" dirty="0"/>
          </a:p>
          <a:p>
            <a:pPr>
              <a:buFont typeface="Arial" charset="0"/>
              <a:buNone/>
              <a:defRPr/>
            </a:pPr>
            <a:endParaRPr lang="en-GB" dirty="0"/>
          </a:p>
          <a:p>
            <a:pPr>
              <a:buFont typeface="Arial" charset="0"/>
              <a:buNone/>
              <a:defRPr/>
            </a:pPr>
            <a:r>
              <a:rPr lang="en-GB" dirty="0"/>
              <a:t>In reality, no country looks like this. </a:t>
            </a:r>
          </a:p>
          <a:p>
            <a:pPr>
              <a:defRPr/>
            </a:pPr>
            <a:endParaRPr lang="en-GB" dirty="0"/>
          </a:p>
        </p:txBody>
      </p:sp>
      <p:pic>
        <p:nvPicPr>
          <p:cNvPr id="12292" name="Picture 12"/>
          <p:cNvPicPr>
            <a:picLocks noChangeAspect="1"/>
          </p:cNvPicPr>
          <p:nvPr/>
        </p:nvPicPr>
        <p:blipFill>
          <a:blip r:embed="rId3" cstate="print"/>
          <a:srcRect/>
          <a:stretch>
            <a:fillRect/>
          </a:stretch>
        </p:blipFill>
        <p:spPr bwMode="auto">
          <a:xfrm>
            <a:off x="971550" y="2133600"/>
            <a:ext cx="647700" cy="614363"/>
          </a:xfrm>
          <a:prstGeom prst="rect">
            <a:avLst/>
          </a:prstGeom>
          <a:noFill/>
          <a:ln w="9525">
            <a:noFill/>
            <a:miter lim="800000"/>
            <a:headEnd/>
            <a:tailEnd/>
          </a:ln>
        </p:spPr>
      </p:pic>
      <p:pic>
        <p:nvPicPr>
          <p:cNvPr id="12293" name="Picture 2"/>
          <p:cNvPicPr>
            <a:picLocks noChangeAspect="1" noChangeArrowheads="1"/>
          </p:cNvPicPr>
          <p:nvPr/>
        </p:nvPicPr>
        <p:blipFill>
          <a:blip r:embed="rId4" cstate="print"/>
          <a:srcRect/>
          <a:stretch>
            <a:fillRect/>
          </a:stretch>
        </p:blipFill>
        <p:spPr bwMode="auto">
          <a:xfrm>
            <a:off x="611188" y="4797425"/>
            <a:ext cx="798512" cy="966788"/>
          </a:xfrm>
          <a:prstGeom prst="rect">
            <a:avLst/>
          </a:prstGeom>
          <a:noFill/>
          <a:ln w="9525">
            <a:noFill/>
            <a:miter lim="800000"/>
            <a:headEnd/>
            <a:tailEnd/>
          </a:ln>
        </p:spPr>
      </p:pic>
      <p:pic>
        <p:nvPicPr>
          <p:cNvPr id="12294" name="Picture 2"/>
          <p:cNvPicPr>
            <a:picLocks noChangeAspect="1" noChangeArrowheads="1"/>
          </p:cNvPicPr>
          <p:nvPr/>
        </p:nvPicPr>
        <p:blipFill>
          <a:blip r:embed="rId4" cstate="print"/>
          <a:srcRect/>
          <a:stretch>
            <a:fillRect/>
          </a:stretch>
        </p:blipFill>
        <p:spPr bwMode="auto">
          <a:xfrm>
            <a:off x="6804025" y="4797425"/>
            <a:ext cx="800100" cy="966788"/>
          </a:xfrm>
          <a:prstGeom prst="rect">
            <a:avLst/>
          </a:prstGeom>
          <a:noFill/>
          <a:ln w="9525">
            <a:noFill/>
            <a:miter lim="800000"/>
            <a:headEnd/>
            <a:tailEnd/>
          </a:ln>
        </p:spPr>
      </p:pic>
      <p:pic>
        <p:nvPicPr>
          <p:cNvPr id="12295" name="Picture 2"/>
          <p:cNvPicPr>
            <a:picLocks noChangeAspect="1" noChangeArrowheads="1"/>
          </p:cNvPicPr>
          <p:nvPr/>
        </p:nvPicPr>
        <p:blipFill>
          <a:blip r:embed="rId4" cstate="print"/>
          <a:srcRect/>
          <a:stretch>
            <a:fillRect/>
          </a:stretch>
        </p:blipFill>
        <p:spPr bwMode="auto">
          <a:xfrm>
            <a:off x="3708400" y="4797425"/>
            <a:ext cx="798513" cy="966788"/>
          </a:xfrm>
          <a:prstGeom prst="rect">
            <a:avLst/>
          </a:prstGeom>
          <a:noFill/>
          <a:ln w="9525">
            <a:noFill/>
            <a:miter lim="800000"/>
            <a:headEnd/>
            <a:tailEnd/>
          </a:ln>
        </p:spPr>
      </p:pic>
      <p:pic>
        <p:nvPicPr>
          <p:cNvPr id="12296" name="Picture 2"/>
          <p:cNvPicPr>
            <a:picLocks noChangeAspect="1" noChangeArrowheads="1"/>
          </p:cNvPicPr>
          <p:nvPr/>
        </p:nvPicPr>
        <p:blipFill>
          <a:blip r:embed="rId4" cstate="print"/>
          <a:srcRect/>
          <a:stretch>
            <a:fillRect/>
          </a:stretch>
        </p:blipFill>
        <p:spPr bwMode="auto">
          <a:xfrm>
            <a:off x="5292725" y="4797425"/>
            <a:ext cx="800100" cy="966788"/>
          </a:xfrm>
          <a:prstGeom prst="rect">
            <a:avLst/>
          </a:prstGeom>
          <a:noFill/>
          <a:ln w="9525">
            <a:noFill/>
            <a:miter lim="800000"/>
            <a:headEnd/>
            <a:tailEnd/>
          </a:ln>
        </p:spPr>
      </p:pic>
      <p:pic>
        <p:nvPicPr>
          <p:cNvPr id="12297" name="Picture 2"/>
          <p:cNvPicPr>
            <a:picLocks noChangeAspect="1" noChangeArrowheads="1"/>
          </p:cNvPicPr>
          <p:nvPr/>
        </p:nvPicPr>
        <p:blipFill>
          <a:blip r:embed="rId4" cstate="print"/>
          <a:srcRect/>
          <a:stretch>
            <a:fillRect/>
          </a:stretch>
        </p:blipFill>
        <p:spPr bwMode="auto">
          <a:xfrm>
            <a:off x="2195513" y="4797425"/>
            <a:ext cx="800100" cy="966788"/>
          </a:xfrm>
          <a:prstGeom prst="rect">
            <a:avLst/>
          </a:prstGeom>
          <a:noFill/>
          <a:ln w="9525">
            <a:noFill/>
            <a:miter lim="800000"/>
            <a:headEnd/>
            <a:tailEnd/>
          </a:ln>
        </p:spPr>
      </p:pic>
      <p:pic>
        <p:nvPicPr>
          <p:cNvPr id="12298" name="Picture 17"/>
          <p:cNvPicPr>
            <a:picLocks noChangeAspect="1"/>
          </p:cNvPicPr>
          <p:nvPr/>
        </p:nvPicPr>
        <p:blipFill>
          <a:blip r:embed="rId5" cstate="print"/>
          <a:srcRect/>
          <a:stretch>
            <a:fillRect/>
          </a:stretch>
        </p:blipFill>
        <p:spPr bwMode="auto">
          <a:xfrm>
            <a:off x="1258888" y="5084763"/>
            <a:ext cx="652462" cy="709612"/>
          </a:xfrm>
          <a:prstGeom prst="rect">
            <a:avLst/>
          </a:prstGeom>
          <a:noFill/>
          <a:ln w="9525">
            <a:noFill/>
            <a:miter lim="800000"/>
            <a:headEnd/>
            <a:tailEnd/>
          </a:ln>
        </p:spPr>
      </p:pic>
      <p:pic>
        <p:nvPicPr>
          <p:cNvPr id="12299" name="Picture 17"/>
          <p:cNvPicPr>
            <a:picLocks noChangeAspect="1"/>
          </p:cNvPicPr>
          <p:nvPr/>
        </p:nvPicPr>
        <p:blipFill>
          <a:blip r:embed="rId5" cstate="print"/>
          <a:srcRect/>
          <a:stretch>
            <a:fillRect/>
          </a:stretch>
        </p:blipFill>
        <p:spPr bwMode="auto">
          <a:xfrm>
            <a:off x="2843213" y="5084763"/>
            <a:ext cx="652462" cy="709612"/>
          </a:xfrm>
          <a:prstGeom prst="rect">
            <a:avLst/>
          </a:prstGeom>
          <a:noFill/>
          <a:ln w="9525">
            <a:noFill/>
            <a:miter lim="800000"/>
            <a:headEnd/>
            <a:tailEnd/>
          </a:ln>
        </p:spPr>
      </p:pic>
      <p:pic>
        <p:nvPicPr>
          <p:cNvPr id="12300" name="Picture 17"/>
          <p:cNvPicPr>
            <a:picLocks noChangeAspect="1"/>
          </p:cNvPicPr>
          <p:nvPr/>
        </p:nvPicPr>
        <p:blipFill>
          <a:blip r:embed="rId5" cstate="print"/>
          <a:srcRect/>
          <a:stretch>
            <a:fillRect/>
          </a:stretch>
        </p:blipFill>
        <p:spPr bwMode="auto">
          <a:xfrm>
            <a:off x="4356100" y="5084763"/>
            <a:ext cx="652463" cy="709612"/>
          </a:xfrm>
          <a:prstGeom prst="rect">
            <a:avLst/>
          </a:prstGeom>
          <a:noFill/>
          <a:ln w="9525">
            <a:noFill/>
            <a:miter lim="800000"/>
            <a:headEnd/>
            <a:tailEnd/>
          </a:ln>
        </p:spPr>
      </p:pic>
      <p:pic>
        <p:nvPicPr>
          <p:cNvPr id="12301" name="Picture 17"/>
          <p:cNvPicPr>
            <a:picLocks noChangeAspect="1"/>
          </p:cNvPicPr>
          <p:nvPr/>
        </p:nvPicPr>
        <p:blipFill>
          <a:blip r:embed="rId5" cstate="print"/>
          <a:srcRect/>
          <a:stretch>
            <a:fillRect/>
          </a:stretch>
        </p:blipFill>
        <p:spPr bwMode="auto">
          <a:xfrm>
            <a:off x="5940425" y="5084763"/>
            <a:ext cx="652463" cy="709612"/>
          </a:xfrm>
          <a:prstGeom prst="rect">
            <a:avLst/>
          </a:prstGeom>
          <a:noFill/>
          <a:ln w="9525">
            <a:noFill/>
            <a:miter lim="800000"/>
            <a:headEnd/>
            <a:tailEnd/>
          </a:ln>
        </p:spPr>
      </p:pic>
      <p:pic>
        <p:nvPicPr>
          <p:cNvPr id="12302" name="Picture 17"/>
          <p:cNvPicPr>
            <a:picLocks noChangeAspect="1"/>
          </p:cNvPicPr>
          <p:nvPr/>
        </p:nvPicPr>
        <p:blipFill>
          <a:blip r:embed="rId5" cstate="print"/>
          <a:srcRect/>
          <a:stretch>
            <a:fillRect/>
          </a:stretch>
        </p:blipFill>
        <p:spPr bwMode="auto">
          <a:xfrm>
            <a:off x="7451725" y="5084763"/>
            <a:ext cx="652463" cy="709612"/>
          </a:xfrm>
          <a:prstGeom prst="rect">
            <a:avLst/>
          </a:prstGeom>
          <a:noFill/>
          <a:ln w="9525">
            <a:noFill/>
            <a:miter lim="800000"/>
            <a:headEnd/>
            <a:tailEnd/>
          </a:ln>
        </p:spPr>
      </p:pic>
    </p:spTree>
    <p:extLst>
      <p:ext uri="{BB962C8B-B14F-4D97-AF65-F5344CB8AC3E}">
        <p14:creationId xmlns:p14="http://schemas.microsoft.com/office/powerpoint/2010/main" val="552961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68313" y="188640"/>
            <a:ext cx="8229600" cy="1079500"/>
          </a:xfrm>
        </p:spPr>
        <p:txBody>
          <a:bodyPr>
            <a:normAutofit/>
          </a:bodyPr>
          <a:lstStyle/>
          <a:p>
            <a:pPr algn="ctr">
              <a:defRPr/>
            </a:pPr>
            <a:r>
              <a:rPr lang="en-GB" dirty="0">
                <a:ea typeface="ＭＳ Ｐゴシック" charset="-128"/>
              </a:rPr>
              <a:t>Scoring inequality within countries</a:t>
            </a:r>
          </a:p>
        </p:txBody>
      </p:sp>
      <p:sp>
        <p:nvSpPr>
          <p:cNvPr id="3" name="Content Placeholder 2"/>
          <p:cNvSpPr>
            <a:spLocks noGrp="1"/>
          </p:cNvSpPr>
          <p:nvPr>
            <p:ph idx="1"/>
          </p:nvPr>
        </p:nvSpPr>
        <p:spPr>
          <a:xfrm>
            <a:off x="468313" y="1268413"/>
            <a:ext cx="8229600" cy="5186362"/>
          </a:xfrm>
        </p:spPr>
        <p:txBody>
          <a:bodyPr>
            <a:normAutofit lnSpcReduction="10000"/>
          </a:bodyPr>
          <a:lstStyle/>
          <a:p>
            <a:pPr marL="0" indent="0" fontAlgn="auto">
              <a:spcAft>
                <a:spcPts val="0"/>
              </a:spcAft>
              <a:buFont typeface="Arial"/>
              <a:buNone/>
              <a:defRPr/>
            </a:pPr>
            <a:r>
              <a:rPr lang="en-US" dirty="0"/>
              <a:t>A score of 100 means the country is completely unequal. </a:t>
            </a:r>
          </a:p>
          <a:p>
            <a:pPr marL="0" indent="0" fontAlgn="auto">
              <a:spcAft>
                <a:spcPts val="0"/>
              </a:spcAft>
              <a:buFont typeface="Arial"/>
              <a:buNone/>
              <a:defRPr/>
            </a:pPr>
            <a:endParaRPr lang="en-US" dirty="0"/>
          </a:p>
          <a:p>
            <a:pPr marL="0" indent="0" fontAlgn="auto">
              <a:spcAft>
                <a:spcPts val="0"/>
              </a:spcAft>
              <a:buFont typeface="Arial"/>
              <a:buNone/>
              <a:defRPr/>
            </a:pPr>
            <a:r>
              <a:rPr lang="en-US" dirty="0"/>
              <a:t>This would look something like this:</a:t>
            </a:r>
          </a:p>
          <a:p>
            <a:pPr marL="0" indent="0" fontAlgn="auto">
              <a:spcAft>
                <a:spcPts val="0"/>
              </a:spcAft>
              <a:buFont typeface="Arial"/>
              <a:buNone/>
              <a:defRPr/>
            </a:pPr>
            <a:endParaRPr lang="en-GB" dirty="0"/>
          </a:p>
          <a:p>
            <a:pPr marL="0" indent="0" fontAlgn="auto">
              <a:spcAft>
                <a:spcPts val="0"/>
              </a:spcAft>
              <a:buFontTx/>
              <a:buNone/>
              <a:defRPr/>
            </a:pPr>
            <a:r>
              <a:rPr lang="en-GB" sz="5400" dirty="0"/>
              <a:t>100</a:t>
            </a:r>
          </a:p>
          <a:p>
            <a:pPr marL="0" indent="0" fontAlgn="auto">
              <a:spcAft>
                <a:spcPts val="0"/>
              </a:spcAft>
              <a:buFont typeface="Arial"/>
              <a:buNone/>
              <a:defRPr/>
            </a:pPr>
            <a:endParaRPr lang="en-GB" sz="5400" dirty="0"/>
          </a:p>
          <a:p>
            <a:pPr marL="0" indent="0" fontAlgn="auto">
              <a:spcAft>
                <a:spcPts val="0"/>
              </a:spcAft>
              <a:buFont typeface="Arial"/>
              <a:buNone/>
              <a:defRPr/>
            </a:pPr>
            <a:endParaRPr lang="en-GB" dirty="0"/>
          </a:p>
          <a:p>
            <a:pPr>
              <a:buFont typeface="Arial" charset="0"/>
              <a:buNone/>
              <a:defRPr/>
            </a:pPr>
            <a:endParaRPr lang="en-GB" dirty="0"/>
          </a:p>
          <a:p>
            <a:pPr>
              <a:buFont typeface="Arial" charset="0"/>
              <a:buNone/>
              <a:defRPr/>
            </a:pPr>
            <a:endParaRPr lang="en-GB" dirty="0"/>
          </a:p>
          <a:p>
            <a:pPr>
              <a:buFont typeface="Arial" charset="0"/>
              <a:buNone/>
              <a:defRPr/>
            </a:pPr>
            <a:r>
              <a:rPr lang="en-GB" dirty="0"/>
              <a:t>In reality, thankfully, no country looks like this either. </a:t>
            </a:r>
          </a:p>
          <a:p>
            <a:pPr>
              <a:defRPr/>
            </a:pPr>
            <a:endParaRPr lang="en-GB" dirty="0"/>
          </a:p>
        </p:txBody>
      </p:sp>
      <p:pic>
        <p:nvPicPr>
          <p:cNvPr id="13316" name="Picture 2"/>
          <p:cNvPicPr>
            <a:picLocks noChangeAspect="1" noChangeArrowheads="1"/>
          </p:cNvPicPr>
          <p:nvPr/>
        </p:nvPicPr>
        <p:blipFill>
          <a:blip r:embed="rId3" cstate="print"/>
          <a:srcRect/>
          <a:stretch>
            <a:fillRect/>
          </a:stretch>
        </p:blipFill>
        <p:spPr bwMode="auto">
          <a:xfrm>
            <a:off x="468313" y="4365625"/>
            <a:ext cx="800100" cy="968375"/>
          </a:xfrm>
          <a:prstGeom prst="rect">
            <a:avLst/>
          </a:prstGeom>
          <a:noFill/>
          <a:ln w="9525">
            <a:noFill/>
            <a:miter lim="800000"/>
            <a:headEnd/>
            <a:tailEnd/>
          </a:ln>
        </p:spPr>
      </p:pic>
      <p:pic>
        <p:nvPicPr>
          <p:cNvPr id="13317" name="Picture 2"/>
          <p:cNvPicPr>
            <a:picLocks noChangeAspect="1" noChangeArrowheads="1"/>
          </p:cNvPicPr>
          <p:nvPr/>
        </p:nvPicPr>
        <p:blipFill>
          <a:blip r:embed="rId3" cstate="print"/>
          <a:srcRect/>
          <a:stretch>
            <a:fillRect/>
          </a:stretch>
        </p:blipFill>
        <p:spPr bwMode="auto">
          <a:xfrm>
            <a:off x="8027988" y="4221163"/>
            <a:ext cx="800100" cy="966787"/>
          </a:xfrm>
          <a:prstGeom prst="rect">
            <a:avLst/>
          </a:prstGeom>
          <a:noFill/>
          <a:ln w="9525">
            <a:noFill/>
            <a:miter lim="800000"/>
            <a:headEnd/>
            <a:tailEnd/>
          </a:ln>
        </p:spPr>
      </p:pic>
      <p:pic>
        <p:nvPicPr>
          <p:cNvPr id="13318" name="Picture 2"/>
          <p:cNvPicPr>
            <a:picLocks noChangeAspect="1" noChangeArrowheads="1"/>
          </p:cNvPicPr>
          <p:nvPr/>
        </p:nvPicPr>
        <p:blipFill>
          <a:blip r:embed="rId3" cstate="print"/>
          <a:srcRect/>
          <a:stretch>
            <a:fillRect/>
          </a:stretch>
        </p:blipFill>
        <p:spPr bwMode="auto">
          <a:xfrm>
            <a:off x="5219700" y="4294188"/>
            <a:ext cx="798513" cy="966787"/>
          </a:xfrm>
          <a:prstGeom prst="rect">
            <a:avLst/>
          </a:prstGeom>
          <a:noFill/>
          <a:ln w="9525">
            <a:noFill/>
            <a:miter lim="800000"/>
            <a:headEnd/>
            <a:tailEnd/>
          </a:ln>
        </p:spPr>
      </p:pic>
      <p:pic>
        <p:nvPicPr>
          <p:cNvPr id="13319" name="Picture 2"/>
          <p:cNvPicPr>
            <a:picLocks noChangeAspect="1" noChangeArrowheads="1"/>
          </p:cNvPicPr>
          <p:nvPr/>
        </p:nvPicPr>
        <p:blipFill>
          <a:blip r:embed="rId3" cstate="print"/>
          <a:srcRect/>
          <a:stretch>
            <a:fillRect/>
          </a:stretch>
        </p:blipFill>
        <p:spPr bwMode="auto">
          <a:xfrm>
            <a:off x="6156325" y="4221163"/>
            <a:ext cx="800100" cy="966787"/>
          </a:xfrm>
          <a:prstGeom prst="rect">
            <a:avLst/>
          </a:prstGeom>
          <a:noFill/>
          <a:ln w="9525">
            <a:noFill/>
            <a:miter lim="800000"/>
            <a:headEnd/>
            <a:tailEnd/>
          </a:ln>
        </p:spPr>
      </p:pic>
      <p:pic>
        <p:nvPicPr>
          <p:cNvPr id="13320" name="Picture 2"/>
          <p:cNvPicPr>
            <a:picLocks noChangeAspect="1" noChangeArrowheads="1"/>
          </p:cNvPicPr>
          <p:nvPr/>
        </p:nvPicPr>
        <p:blipFill>
          <a:blip r:embed="rId3" cstate="print"/>
          <a:srcRect/>
          <a:stretch>
            <a:fillRect/>
          </a:stretch>
        </p:blipFill>
        <p:spPr bwMode="auto">
          <a:xfrm>
            <a:off x="7091363" y="4221163"/>
            <a:ext cx="800100" cy="966787"/>
          </a:xfrm>
          <a:prstGeom prst="rect">
            <a:avLst/>
          </a:prstGeom>
          <a:noFill/>
          <a:ln w="9525">
            <a:noFill/>
            <a:miter lim="800000"/>
            <a:headEnd/>
            <a:tailEnd/>
          </a:ln>
        </p:spPr>
      </p:pic>
      <p:pic>
        <p:nvPicPr>
          <p:cNvPr id="13321" name="Picture 17"/>
          <p:cNvPicPr>
            <a:picLocks noChangeAspect="1"/>
          </p:cNvPicPr>
          <p:nvPr/>
        </p:nvPicPr>
        <p:blipFill>
          <a:blip r:embed="rId4" cstate="print"/>
          <a:srcRect/>
          <a:stretch>
            <a:fillRect/>
          </a:stretch>
        </p:blipFill>
        <p:spPr bwMode="auto">
          <a:xfrm>
            <a:off x="2195513" y="4078288"/>
            <a:ext cx="652462" cy="709612"/>
          </a:xfrm>
          <a:prstGeom prst="rect">
            <a:avLst/>
          </a:prstGeom>
          <a:noFill/>
          <a:ln w="9525">
            <a:noFill/>
            <a:miter lim="800000"/>
            <a:headEnd/>
            <a:tailEnd/>
          </a:ln>
        </p:spPr>
      </p:pic>
      <p:pic>
        <p:nvPicPr>
          <p:cNvPr id="13322" name="Picture 17"/>
          <p:cNvPicPr>
            <a:picLocks noChangeAspect="1"/>
          </p:cNvPicPr>
          <p:nvPr/>
        </p:nvPicPr>
        <p:blipFill>
          <a:blip r:embed="rId4" cstate="print"/>
          <a:srcRect/>
          <a:stretch>
            <a:fillRect/>
          </a:stretch>
        </p:blipFill>
        <p:spPr bwMode="auto">
          <a:xfrm>
            <a:off x="1619250" y="4078288"/>
            <a:ext cx="652463" cy="709612"/>
          </a:xfrm>
          <a:prstGeom prst="rect">
            <a:avLst/>
          </a:prstGeom>
          <a:noFill/>
          <a:ln w="9525">
            <a:noFill/>
            <a:miter lim="800000"/>
            <a:headEnd/>
            <a:tailEnd/>
          </a:ln>
        </p:spPr>
      </p:pic>
      <p:pic>
        <p:nvPicPr>
          <p:cNvPr id="13323" name="Picture 17"/>
          <p:cNvPicPr>
            <a:picLocks noChangeAspect="1"/>
          </p:cNvPicPr>
          <p:nvPr/>
        </p:nvPicPr>
        <p:blipFill>
          <a:blip r:embed="rId4" cstate="print"/>
          <a:srcRect/>
          <a:stretch>
            <a:fillRect/>
          </a:stretch>
        </p:blipFill>
        <p:spPr bwMode="auto">
          <a:xfrm>
            <a:off x="2771775" y="4078288"/>
            <a:ext cx="652463" cy="709612"/>
          </a:xfrm>
          <a:prstGeom prst="rect">
            <a:avLst/>
          </a:prstGeom>
          <a:noFill/>
          <a:ln w="9525">
            <a:noFill/>
            <a:miter lim="800000"/>
            <a:headEnd/>
            <a:tailEnd/>
          </a:ln>
        </p:spPr>
      </p:pic>
      <p:pic>
        <p:nvPicPr>
          <p:cNvPr id="13324" name="Picture 17"/>
          <p:cNvPicPr>
            <a:picLocks noChangeAspect="1"/>
          </p:cNvPicPr>
          <p:nvPr/>
        </p:nvPicPr>
        <p:blipFill>
          <a:blip r:embed="rId4" cstate="print"/>
          <a:srcRect/>
          <a:stretch>
            <a:fillRect/>
          </a:stretch>
        </p:blipFill>
        <p:spPr bwMode="auto">
          <a:xfrm>
            <a:off x="2482850" y="4581525"/>
            <a:ext cx="652463" cy="709613"/>
          </a:xfrm>
          <a:prstGeom prst="rect">
            <a:avLst/>
          </a:prstGeom>
          <a:noFill/>
          <a:ln w="9525">
            <a:noFill/>
            <a:miter lim="800000"/>
            <a:headEnd/>
            <a:tailEnd/>
          </a:ln>
        </p:spPr>
      </p:pic>
      <p:pic>
        <p:nvPicPr>
          <p:cNvPr id="13325" name="Picture 17"/>
          <p:cNvPicPr>
            <a:picLocks noChangeAspect="1"/>
          </p:cNvPicPr>
          <p:nvPr/>
        </p:nvPicPr>
        <p:blipFill>
          <a:blip r:embed="rId4" cstate="print"/>
          <a:srcRect/>
          <a:stretch>
            <a:fillRect/>
          </a:stretch>
        </p:blipFill>
        <p:spPr bwMode="auto">
          <a:xfrm>
            <a:off x="1979613" y="4581525"/>
            <a:ext cx="652462" cy="709613"/>
          </a:xfrm>
          <a:prstGeom prst="rect">
            <a:avLst/>
          </a:prstGeom>
          <a:noFill/>
          <a:ln w="9525">
            <a:noFill/>
            <a:miter lim="800000"/>
            <a:headEnd/>
            <a:tailEnd/>
          </a:ln>
        </p:spPr>
      </p:pic>
      <p:pic>
        <p:nvPicPr>
          <p:cNvPr id="13326" name="Picture 14" descr="http://www.clker.com/cliparts/8/0/1/9/1195445329999867155jean_victor_balin_cross.svg.med.png"/>
          <p:cNvPicPr>
            <a:picLocks noChangeAspect="1" noChangeArrowheads="1"/>
          </p:cNvPicPr>
          <p:nvPr/>
        </p:nvPicPr>
        <p:blipFill>
          <a:blip r:embed="rId5" cstate="print"/>
          <a:srcRect/>
          <a:stretch>
            <a:fillRect/>
          </a:stretch>
        </p:blipFill>
        <p:spPr bwMode="auto">
          <a:xfrm>
            <a:off x="1907704" y="2924944"/>
            <a:ext cx="692150" cy="620712"/>
          </a:xfrm>
          <a:prstGeom prst="rect">
            <a:avLst/>
          </a:prstGeom>
          <a:noFill/>
          <a:ln w="9525">
            <a:noFill/>
            <a:miter lim="800000"/>
            <a:headEnd/>
            <a:tailEnd/>
          </a:ln>
        </p:spPr>
      </p:pic>
    </p:spTree>
    <p:extLst>
      <p:ext uri="{BB962C8B-B14F-4D97-AF65-F5344CB8AC3E}">
        <p14:creationId xmlns:p14="http://schemas.microsoft.com/office/powerpoint/2010/main" val="3182824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a:r>
              <a:rPr lang="en-GB" altLang="en-US" dirty="0">
                <a:ea typeface="ＭＳ Ｐゴシック" panose="020B0600070205080204" pitchFamily="34" charset="-128"/>
              </a:rPr>
              <a:t>Plotting fairness scores </a:t>
            </a:r>
          </a:p>
        </p:txBody>
      </p:sp>
      <p:sp>
        <p:nvSpPr>
          <p:cNvPr id="3" name="Content Placeholder 2"/>
          <p:cNvSpPr>
            <a:spLocks noGrp="1"/>
          </p:cNvSpPr>
          <p:nvPr>
            <p:ph idx="1"/>
          </p:nvPr>
        </p:nvSpPr>
        <p:spPr>
          <a:xfrm>
            <a:off x="576535" y="1052513"/>
            <a:ext cx="7235825" cy="1296987"/>
          </a:xfrm>
        </p:spPr>
        <p:txBody>
          <a:bodyPr/>
          <a:lstStyle/>
          <a:p>
            <a:pPr marL="0" indent="0" fontAlgn="auto">
              <a:spcAft>
                <a:spcPts val="0"/>
              </a:spcAft>
              <a:buFont typeface="Arial"/>
              <a:buNone/>
              <a:defRPr/>
            </a:pPr>
            <a:r>
              <a:rPr lang="en-GB" sz="2800" dirty="0"/>
              <a:t>Plot the 4 countries on the scale below.</a:t>
            </a:r>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marL="0" indent="0" fontAlgn="auto">
              <a:spcAft>
                <a:spcPts val="0"/>
              </a:spcAft>
              <a:buFont typeface="Arial"/>
              <a:buNone/>
              <a:defRPr/>
            </a:pPr>
            <a:endParaRPr lang="en-GB" sz="2800" dirty="0"/>
          </a:p>
          <a:p>
            <a:pPr>
              <a:buFont typeface="Arial" charset="0"/>
              <a:buNone/>
              <a:defRPr/>
            </a:pPr>
            <a:endParaRPr lang="en-GB" sz="2800" dirty="0"/>
          </a:p>
          <a:p>
            <a:pPr>
              <a:buFont typeface="Arial" charset="0"/>
              <a:buNone/>
              <a:defRPr/>
            </a:pPr>
            <a:endParaRPr lang="en-GB" sz="2800" dirty="0"/>
          </a:p>
          <a:p>
            <a:pPr>
              <a:buFont typeface="Arial" charset="0"/>
              <a:buNone/>
              <a:defRPr/>
            </a:pPr>
            <a:endParaRPr lang="en-GB" sz="2800" dirty="0"/>
          </a:p>
          <a:p>
            <a:pPr>
              <a:buFont typeface="Arial" charset="0"/>
              <a:buNone/>
              <a:defRPr/>
            </a:pPr>
            <a:endParaRPr lang="en-GB" sz="2800" dirty="0"/>
          </a:p>
        </p:txBody>
      </p:sp>
      <p:grpSp>
        <p:nvGrpSpPr>
          <p:cNvPr id="4" name="Group 3"/>
          <p:cNvGrpSpPr/>
          <p:nvPr/>
        </p:nvGrpSpPr>
        <p:grpSpPr>
          <a:xfrm>
            <a:off x="575469" y="2276475"/>
            <a:ext cx="7993062" cy="431800"/>
            <a:chOff x="360363" y="2276475"/>
            <a:chExt cx="7993062" cy="431800"/>
          </a:xfrm>
        </p:grpSpPr>
        <p:cxnSp>
          <p:nvCxnSpPr>
            <p:cNvPr id="24" name="Straight Connector 23"/>
            <p:cNvCxnSpPr/>
            <p:nvPr/>
          </p:nvCxnSpPr>
          <p:spPr>
            <a:xfrm>
              <a:off x="360363" y="2708275"/>
              <a:ext cx="7993062" cy="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60363" y="2276475"/>
              <a:ext cx="7993062" cy="431800"/>
              <a:chOff x="360363" y="2276475"/>
              <a:chExt cx="7993062" cy="431800"/>
            </a:xfrm>
          </p:grpSpPr>
          <p:cxnSp>
            <p:nvCxnSpPr>
              <p:cNvPr id="26" name="Straight Connector 25"/>
              <p:cNvCxnSpPr/>
              <p:nvPr/>
            </p:nvCxnSpPr>
            <p:spPr>
              <a:xfrm flipV="1">
                <a:off x="360363"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105275"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353425"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089150"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337300" y="2276475"/>
                <a:ext cx="0" cy="431800"/>
              </a:xfrm>
              <a:prstGeom prst="line">
                <a:avLst/>
              </a:prstGeom>
              <a:ln w="57150">
                <a:solidFill>
                  <a:srgbClr val="61A534"/>
                </a:solidFill>
              </a:ln>
            </p:spPr>
            <p:style>
              <a:lnRef idx="1">
                <a:schemeClr val="accent1"/>
              </a:lnRef>
              <a:fillRef idx="0">
                <a:schemeClr val="accent1"/>
              </a:fillRef>
              <a:effectRef idx="0">
                <a:schemeClr val="accent1"/>
              </a:effectRef>
              <a:fontRef idx="minor">
                <a:schemeClr val="tx1"/>
              </a:fontRef>
            </p:style>
          </p:cxnSp>
        </p:grpSp>
      </p:grpSp>
      <p:sp>
        <p:nvSpPr>
          <p:cNvPr id="15370" name="TextBox 33"/>
          <p:cNvSpPr txBox="1">
            <a:spLocks noChangeArrowheads="1"/>
          </p:cNvSpPr>
          <p:nvPr/>
        </p:nvSpPr>
        <p:spPr bwMode="auto">
          <a:xfrm>
            <a:off x="395163" y="1760537"/>
            <a:ext cx="8569325" cy="523220"/>
          </a:xfrm>
          <a:prstGeom prst="rect">
            <a:avLst/>
          </a:prstGeom>
          <a:noFill/>
          <a:ln w="9525">
            <a:noFill/>
            <a:miter lim="800000"/>
            <a:headEnd/>
            <a:tailEnd/>
          </a:ln>
        </p:spPr>
        <p:txBody>
          <a:bodyPr>
            <a:spAutoFit/>
          </a:bodyPr>
          <a:lstStyle/>
          <a:p>
            <a:pPr eaLnBrk="1" hangingPunct="1">
              <a:defRPr/>
            </a:pPr>
            <a:r>
              <a:rPr lang="en-GB" sz="2800" dirty="0">
                <a:solidFill>
                  <a:srgbClr val="000000"/>
                </a:solidFill>
                <a:ea typeface="+mn-ea"/>
              </a:rPr>
              <a:t>0               25                50                  75               100</a:t>
            </a:r>
          </a:p>
        </p:txBody>
      </p:sp>
      <p:sp>
        <p:nvSpPr>
          <p:cNvPr id="15371" name="TextBox 34"/>
          <p:cNvSpPr txBox="1">
            <a:spLocks noChangeArrowheads="1"/>
          </p:cNvSpPr>
          <p:nvPr/>
        </p:nvSpPr>
        <p:spPr bwMode="auto">
          <a:xfrm>
            <a:off x="-215925" y="2739369"/>
            <a:ext cx="1979613" cy="707886"/>
          </a:xfrm>
          <a:prstGeom prst="rect">
            <a:avLst/>
          </a:prstGeom>
          <a:noFill/>
          <a:ln w="9525">
            <a:noFill/>
            <a:miter lim="800000"/>
            <a:headEnd/>
            <a:tailEnd/>
          </a:ln>
        </p:spPr>
        <p:txBody>
          <a:bodyPr wrap="square">
            <a:spAutoFit/>
          </a:bodyPr>
          <a:lstStyle/>
          <a:p>
            <a:pPr algn="ctr" eaLnBrk="1" hangingPunct="1">
              <a:defRPr/>
            </a:pPr>
            <a:r>
              <a:rPr lang="en-GB" sz="2000" dirty="0">
                <a:solidFill>
                  <a:srgbClr val="000000"/>
                </a:solidFill>
                <a:ea typeface="+mn-ea"/>
              </a:rPr>
              <a:t>Completely </a:t>
            </a:r>
          </a:p>
          <a:p>
            <a:pPr algn="ctr" eaLnBrk="1" hangingPunct="1">
              <a:defRPr/>
            </a:pPr>
            <a:r>
              <a:rPr lang="en-GB" sz="2000" dirty="0">
                <a:solidFill>
                  <a:srgbClr val="000000"/>
                </a:solidFill>
                <a:ea typeface="+mn-ea"/>
              </a:rPr>
              <a:t>equal </a:t>
            </a:r>
          </a:p>
        </p:txBody>
      </p:sp>
      <p:sp>
        <p:nvSpPr>
          <p:cNvPr id="15372" name="TextBox 35"/>
          <p:cNvSpPr txBox="1">
            <a:spLocks noChangeArrowheads="1"/>
          </p:cNvSpPr>
          <p:nvPr/>
        </p:nvSpPr>
        <p:spPr bwMode="auto">
          <a:xfrm>
            <a:off x="7487444" y="2850495"/>
            <a:ext cx="1584325" cy="707886"/>
          </a:xfrm>
          <a:prstGeom prst="rect">
            <a:avLst/>
          </a:prstGeom>
          <a:noFill/>
          <a:ln w="9525">
            <a:noFill/>
            <a:miter lim="800000"/>
            <a:headEnd/>
            <a:tailEnd/>
          </a:ln>
        </p:spPr>
        <p:txBody>
          <a:bodyPr>
            <a:spAutoFit/>
          </a:bodyPr>
          <a:lstStyle/>
          <a:p>
            <a:pPr algn="ctr" eaLnBrk="1" hangingPunct="1">
              <a:defRPr/>
            </a:pPr>
            <a:r>
              <a:rPr lang="en-GB" sz="2000" dirty="0">
                <a:solidFill>
                  <a:srgbClr val="000000"/>
                </a:solidFill>
                <a:ea typeface="+mn-ea"/>
              </a:rPr>
              <a:t>Completely </a:t>
            </a:r>
          </a:p>
          <a:p>
            <a:pPr algn="ctr" eaLnBrk="1" hangingPunct="1">
              <a:defRPr/>
            </a:pPr>
            <a:r>
              <a:rPr lang="en-GB" sz="2000" dirty="0">
                <a:solidFill>
                  <a:srgbClr val="000000"/>
                </a:solidFill>
                <a:ea typeface="+mn-ea"/>
              </a:rPr>
              <a:t>unequal </a:t>
            </a:r>
          </a:p>
        </p:txBody>
      </p:sp>
      <p:sp>
        <p:nvSpPr>
          <p:cNvPr id="15376" name="TextBox 31"/>
          <p:cNvSpPr txBox="1">
            <a:spLocks noChangeArrowheads="1"/>
          </p:cNvSpPr>
          <p:nvPr/>
        </p:nvSpPr>
        <p:spPr bwMode="auto">
          <a:xfrm>
            <a:off x="2915989" y="4941168"/>
            <a:ext cx="1223963" cy="707886"/>
          </a:xfrm>
          <a:prstGeom prst="rect">
            <a:avLst/>
          </a:prstGeom>
          <a:noFill/>
          <a:ln w="9525">
            <a:noFill/>
            <a:miter lim="800000"/>
            <a:headEnd/>
            <a:tailEnd/>
          </a:ln>
        </p:spPr>
        <p:txBody>
          <a:bodyPr>
            <a:spAutoFit/>
          </a:bodyPr>
          <a:lstStyle/>
          <a:p>
            <a:pPr algn="ctr" eaLnBrk="1" hangingPunct="1">
              <a:defRPr/>
            </a:pPr>
            <a:r>
              <a:rPr lang="en-US" sz="2000" dirty="0">
                <a:solidFill>
                  <a:srgbClr val="000000"/>
                </a:solidFill>
                <a:ea typeface="+mn-ea"/>
              </a:rPr>
              <a:t>Belgium</a:t>
            </a:r>
          </a:p>
          <a:p>
            <a:pPr algn="ctr" eaLnBrk="1" hangingPunct="1">
              <a:defRPr/>
            </a:pPr>
            <a:r>
              <a:rPr lang="en-US" sz="2000" dirty="0">
                <a:solidFill>
                  <a:srgbClr val="000000"/>
                </a:solidFill>
                <a:ea typeface="+mn-ea"/>
              </a:rPr>
              <a:t>27</a:t>
            </a:r>
          </a:p>
        </p:txBody>
      </p:sp>
      <p:sp>
        <p:nvSpPr>
          <p:cNvPr id="15377" name="TextBox 32"/>
          <p:cNvSpPr txBox="1">
            <a:spLocks noChangeArrowheads="1"/>
          </p:cNvSpPr>
          <p:nvPr/>
        </p:nvSpPr>
        <p:spPr bwMode="auto">
          <a:xfrm>
            <a:off x="7308478" y="4941168"/>
            <a:ext cx="1223962" cy="707886"/>
          </a:xfrm>
          <a:prstGeom prst="rect">
            <a:avLst/>
          </a:prstGeom>
          <a:noFill/>
          <a:ln w="9525">
            <a:noFill/>
            <a:miter lim="800000"/>
            <a:headEnd/>
            <a:tailEnd/>
          </a:ln>
        </p:spPr>
        <p:txBody>
          <a:bodyPr>
            <a:spAutoFit/>
          </a:bodyPr>
          <a:lstStyle/>
          <a:p>
            <a:pPr algn="ctr" eaLnBrk="1" hangingPunct="1">
              <a:defRPr/>
            </a:pPr>
            <a:r>
              <a:rPr lang="en-US" sz="2000" dirty="0">
                <a:solidFill>
                  <a:srgbClr val="000000"/>
                </a:solidFill>
                <a:ea typeface="+mn-ea"/>
              </a:rPr>
              <a:t>England</a:t>
            </a:r>
          </a:p>
          <a:p>
            <a:pPr algn="ctr" eaLnBrk="1" hangingPunct="1">
              <a:defRPr/>
            </a:pPr>
            <a:r>
              <a:rPr lang="en-US" sz="2000" dirty="0">
                <a:solidFill>
                  <a:srgbClr val="000000"/>
                </a:solidFill>
                <a:ea typeface="+mn-ea"/>
              </a:rPr>
              <a:t>35</a:t>
            </a:r>
          </a:p>
        </p:txBody>
      </p:sp>
      <p:sp>
        <p:nvSpPr>
          <p:cNvPr id="15378" name="TextBox 33"/>
          <p:cNvSpPr txBox="1">
            <a:spLocks noChangeArrowheads="1"/>
          </p:cNvSpPr>
          <p:nvPr/>
        </p:nvSpPr>
        <p:spPr bwMode="auto">
          <a:xfrm>
            <a:off x="755650" y="4941168"/>
            <a:ext cx="1223963" cy="707886"/>
          </a:xfrm>
          <a:prstGeom prst="rect">
            <a:avLst/>
          </a:prstGeom>
          <a:noFill/>
          <a:ln w="9525">
            <a:noFill/>
            <a:miter lim="800000"/>
            <a:headEnd/>
            <a:tailEnd/>
          </a:ln>
        </p:spPr>
        <p:txBody>
          <a:bodyPr>
            <a:spAutoFit/>
          </a:bodyPr>
          <a:lstStyle/>
          <a:p>
            <a:pPr algn="ctr" eaLnBrk="1" hangingPunct="1">
              <a:defRPr/>
            </a:pPr>
            <a:r>
              <a:rPr lang="en-US" sz="2000" dirty="0">
                <a:solidFill>
                  <a:srgbClr val="000000"/>
                </a:solidFill>
                <a:ea typeface="+mn-ea"/>
              </a:rPr>
              <a:t>Brazil</a:t>
            </a:r>
          </a:p>
          <a:p>
            <a:pPr algn="ctr" eaLnBrk="1" hangingPunct="1">
              <a:defRPr/>
            </a:pPr>
            <a:r>
              <a:rPr lang="en-US" sz="2000" dirty="0">
                <a:solidFill>
                  <a:srgbClr val="000000"/>
                </a:solidFill>
                <a:ea typeface="+mn-ea"/>
              </a:rPr>
              <a:t>49</a:t>
            </a:r>
          </a:p>
        </p:txBody>
      </p:sp>
      <p:sp>
        <p:nvSpPr>
          <p:cNvPr id="15380" name="TextBox 29"/>
          <p:cNvSpPr txBox="1">
            <a:spLocks noChangeArrowheads="1"/>
          </p:cNvSpPr>
          <p:nvPr/>
        </p:nvSpPr>
        <p:spPr bwMode="auto">
          <a:xfrm>
            <a:off x="4824734" y="4941888"/>
            <a:ext cx="1691482" cy="707886"/>
          </a:xfrm>
          <a:prstGeom prst="rect">
            <a:avLst/>
          </a:prstGeom>
          <a:noFill/>
          <a:ln w="9525">
            <a:noFill/>
            <a:miter lim="800000"/>
            <a:headEnd/>
            <a:tailEnd/>
          </a:ln>
        </p:spPr>
        <p:txBody>
          <a:bodyPr wrap="square">
            <a:spAutoFit/>
          </a:bodyPr>
          <a:lstStyle/>
          <a:p>
            <a:pPr algn="ctr" eaLnBrk="1" hangingPunct="1">
              <a:defRPr/>
            </a:pPr>
            <a:r>
              <a:rPr lang="en-US" sz="2000" dirty="0">
                <a:solidFill>
                  <a:srgbClr val="000000"/>
                </a:solidFill>
                <a:ea typeface="+mn-ea"/>
              </a:rPr>
              <a:t>Uruguay</a:t>
            </a:r>
          </a:p>
          <a:p>
            <a:pPr algn="ctr" eaLnBrk="1" hangingPunct="1">
              <a:defRPr/>
            </a:pPr>
            <a:r>
              <a:rPr lang="en-US" sz="2000" dirty="0">
                <a:solidFill>
                  <a:srgbClr val="000000"/>
                </a:solidFill>
                <a:ea typeface="+mn-ea"/>
              </a:rPr>
              <a:t>40</a:t>
            </a:r>
          </a:p>
        </p:txBody>
      </p:sp>
      <p:pic>
        <p:nvPicPr>
          <p:cNvPr id="25" name="Picture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584" y="4149705"/>
            <a:ext cx="1087120" cy="719455"/>
          </a:xfrm>
          <a:prstGeom prst="rect">
            <a:avLst/>
          </a:prstGeom>
          <a:noFill/>
          <a:ln w="9525">
            <a:solidFill>
              <a:schemeClr val="tx1">
                <a:lumMod val="100000"/>
                <a:lumOff val="0"/>
              </a:schemeClr>
            </a:solidFill>
            <a:miter lim="800000"/>
            <a:headEnd/>
            <a:tailEnd/>
          </a:ln>
        </p:spPr>
      </p:pic>
      <p:pic>
        <p:nvPicPr>
          <p:cNvPr id="27" name="Picture 26"/>
          <p:cNvPicPr/>
          <p:nvPr/>
        </p:nvPicPr>
        <p:blipFill rotWithShape="1">
          <a:blip r:embed="rId4" cstate="print">
            <a:extLst>
              <a:ext uri="{28A0092B-C50C-407E-A947-70E740481C1C}">
                <a14:useLocalDpi xmlns:a14="http://schemas.microsoft.com/office/drawing/2010/main" val="0"/>
              </a:ext>
            </a:extLst>
          </a:blip>
          <a:srcRect l="5060" r="5315"/>
          <a:stretch/>
        </p:blipFill>
        <p:spPr bwMode="auto">
          <a:xfrm>
            <a:off x="7390457" y="4144646"/>
            <a:ext cx="1069975" cy="719455"/>
          </a:xfrm>
          <a:prstGeom prst="rect">
            <a:avLst/>
          </a:prstGeom>
          <a:noFill/>
          <a:ln>
            <a:solidFill>
              <a:schemeClr val="tx1"/>
            </a:solidFill>
          </a:ln>
          <a:extLst>
            <a:ext uri="{53640926-AAD7-44D8-BBD7-CCE9431645EC}">
              <a14:shadowObscured xmlns:a14="http://schemas.microsoft.com/office/drawing/2010/main"/>
            </a:ext>
          </a:extLst>
        </p:spPr>
      </p:pic>
      <p:grpSp>
        <p:nvGrpSpPr>
          <p:cNvPr id="8" name="Group 7"/>
          <p:cNvGrpSpPr/>
          <p:nvPr/>
        </p:nvGrpSpPr>
        <p:grpSpPr>
          <a:xfrm>
            <a:off x="2463153" y="2785343"/>
            <a:ext cx="1764820" cy="425305"/>
            <a:chOff x="2453391" y="2787670"/>
            <a:chExt cx="1764820" cy="425305"/>
          </a:xfrm>
        </p:grpSpPr>
        <p:cxnSp>
          <p:nvCxnSpPr>
            <p:cNvPr id="6" name="Straight Arrow Connector 5"/>
            <p:cNvCxnSpPr/>
            <p:nvPr/>
          </p:nvCxnSpPr>
          <p:spPr>
            <a:xfrm rot="10800000">
              <a:off x="2453391" y="2795562"/>
              <a:ext cx="0" cy="417413"/>
            </a:xfrm>
            <a:prstGeom prst="straightConnector1">
              <a:avLst/>
            </a:prstGeom>
            <a:ln w="57150">
              <a:solidFill>
                <a:schemeClr val="accent4"/>
              </a:solidFill>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10800000">
              <a:off x="3578393" y="2787670"/>
              <a:ext cx="0" cy="417413"/>
            </a:xfrm>
            <a:prstGeom prst="straightConnector1">
              <a:avLst/>
            </a:prstGeom>
            <a:ln w="57150">
              <a:solidFill>
                <a:schemeClr val="accent4"/>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p:nvPr/>
          </p:nvCxnSpPr>
          <p:spPr>
            <a:xfrm rot="10800000">
              <a:off x="3102989" y="2787670"/>
              <a:ext cx="0" cy="417413"/>
            </a:xfrm>
            <a:prstGeom prst="straightConnector1">
              <a:avLst/>
            </a:prstGeom>
            <a:ln w="57150">
              <a:solidFill>
                <a:schemeClr val="accent4"/>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rot="10800000">
              <a:off x="4218211" y="2795562"/>
              <a:ext cx="0" cy="417413"/>
            </a:xfrm>
            <a:prstGeom prst="straightConnector1">
              <a:avLst/>
            </a:prstGeom>
            <a:ln w="57150">
              <a:solidFill>
                <a:schemeClr val="accent4"/>
              </a:solidFill>
              <a:tailEnd type="triangle"/>
            </a:ln>
          </p:spPr>
          <p:style>
            <a:lnRef idx="1">
              <a:schemeClr val="dk1"/>
            </a:lnRef>
            <a:fillRef idx="0">
              <a:schemeClr val="dk1"/>
            </a:fillRef>
            <a:effectRef idx="0">
              <a:schemeClr val="dk1"/>
            </a:effectRef>
            <a:fontRef idx="minor">
              <a:schemeClr val="tx1"/>
            </a:fontRef>
          </p:style>
        </p:cxnSp>
      </p:grpSp>
      <p:pic>
        <p:nvPicPr>
          <p:cNvPr id="5" name="Picture 48" descr="Flag of Belgium">
            <a:extLst>
              <a:ext uri="{FF2B5EF4-FFF2-40B4-BE49-F238E27FC236}">
                <a16:creationId xmlns:a16="http://schemas.microsoft.com/office/drawing/2014/main" id="{337B44AE-6ACB-53F8-1985-EB60B9710D6C}"/>
              </a:ext>
            </a:extLst>
          </p:cNvPr>
          <p:cNvPicPr>
            <a:picLocks noChangeAspect="1"/>
          </p:cNvPicPr>
          <p:nvPr/>
        </p:nvPicPr>
        <p:blipFill>
          <a:blip r:embed="rId5" cstate="print">
            <a:extLst>
              <a:ext uri="{28A0092B-C50C-407E-A947-70E740481C1C}">
                <a14:useLocalDpi xmlns:a14="http://schemas.microsoft.com/office/drawing/2010/main" val="0"/>
              </a:ext>
            </a:extLst>
          </a:blip>
          <a:srcRect t="11559" b="12373"/>
          <a:stretch>
            <a:fillRect/>
          </a:stretch>
        </p:blipFill>
        <p:spPr bwMode="auto">
          <a:xfrm>
            <a:off x="2932050" y="4156215"/>
            <a:ext cx="1145998" cy="70788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1" descr="Flag of Uruguay">
            <a:extLst>
              <a:ext uri="{FF2B5EF4-FFF2-40B4-BE49-F238E27FC236}">
                <a16:creationId xmlns:a16="http://schemas.microsoft.com/office/drawing/2014/main" id="{94BA57BE-6E5B-1A6C-3152-CCE21481482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30158" y="4144646"/>
            <a:ext cx="1080634" cy="7194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221208"/>
            <a:ext cx="8229600" cy="719138"/>
          </a:xfrm>
        </p:spPr>
        <p:txBody>
          <a:bodyPr/>
          <a:lstStyle/>
          <a:p>
            <a:pPr algn="ctr" eaLnBrk="1" hangingPunct="1"/>
            <a:r>
              <a:rPr lang="en-GB" altLang="en-US" sz="4000" dirty="0">
                <a:ea typeface="ＭＳ Ｐゴシック" panose="020B0600070205080204" pitchFamily="34" charset="-128"/>
              </a:rPr>
              <a:t>Probability</a:t>
            </a:r>
            <a:endParaRPr lang="en-GB" altLang="en-US" sz="3600" dirty="0">
              <a:ea typeface="ＭＳ Ｐゴシック" panose="020B0600070205080204" pitchFamily="34" charset="-128"/>
            </a:endParaRPr>
          </a:p>
        </p:txBody>
      </p:sp>
      <p:sp>
        <p:nvSpPr>
          <p:cNvPr id="6" name="Rectangle 5"/>
          <p:cNvSpPr/>
          <p:nvPr/>
        </p:nvSpPr>
        <p:spPr>
          <a:xfrm>
            <a:off x="395288" y="908050"/>
            <a:ext cx="7920037" cy="5078313"/>
          </a:xfrm>
          <a:prstGeom prst="rect">
            <a:avLst/>
          </a:prstGeom>
        </p:spPr>
        <p:txBody>
          <a:bodyPr>
            <a:spAutoFit/>
          </a:bodyPr>
          <a:lstStyle/>
          <a:p>
            <a:pPr eaLnBrk="1" hangingPunct="1">
              <a:defRPr/>
            </a:pPr>
            <a:r>
              <a:rPr lang="en-GB" sz="2800" dirty="0">
                <a:ea typeface="ＭＳ Ｐゴシック" charset="-128"/>
              </a:rPr>
              <a:t>True or false?</a:t>
            </a:r>
          </a:p>
          <a:p>
            <a:pPr eaLnBrk="1" hangingPunct="1">
              <a:defRPr/>
            </a:pPr>
            <a:endParaRPr lang="en-GB" dirty="0">
              <a:ea typeface="ＭＳ Ｐゴシック" charset="-128"/>
            </a:endParaRPr>
          </a:p>
          <a:p>
            <a:pPr marL="514350" indent="-514350" eaLnBrk="1" hangingPunct="1">
              <a:buFont typeface="+mj-lt"/>
              <a:buAutoNum type="arabicPeriod"/>
              <a:defRPr/>
            </a:pPr>
            <a:r>
              <a:rPr lang="en-GB" sz="2800" dirty="0">
                <a:ea typeface="ＭＳ Ｐゴシック" charset="-128"/>
              </a:rPr>
              <a:t>Ecuador is unlikely to win the World Cup.</a:t>
            </a:r>
          </a:p>
          <a:p>
            <a:pPr marL="514350" indent="-514350" eaLnBrk="1" hangingPunct="1">
              <a:buFont typeface="+mj-lt"/>
              <a:buAutoNum type="arabicPeriod"/>
              <a:defRPr/>
            </a:pPr>
            <a:endParaRPr lang="en-GB" dirty="0">
              <a:ea typeface="ＭＳ Ｐゴシック" charset="-128"/>
            </a:endParaRPr>
          </a:p>
          <a:p>
            <a:pPr marL="514350" indent="-514350" eaLnBrk="1" hangingPunct="1">
              <a:buFont typeface="+mj-lt"/>
              <a:buAutoNum type="arabicPeriod"/>
              <a:defRPr/>
            </a:pPr>
            <a:r>
              <a:rPr lang="en-GB" sz="2800" dirty="0">
                <a:ea typeface="ＭＳ Ｐゴシック" charset="-128"/>
              </a:rPr>
              <a:t>England has a 1/32 chance of winning the World Cup.</a:t>
            </a:r>
          </a:p>
          <a:p>
            <a:pPr marL="514350" indent="-514350" eaLnBrk="1" hangingPunct="1">
              <a:buFont typeface="+mj-lt"/>
              <a:buAutoNum type="arabicPeriod"/>
              <a:defRPr/>
            </a:pPr>
            <a:endParaRPr lang="en-GB" dirty="0">
              <a:ea typeface="ＭＳ Ｐゴシック" charset="-128"/>
            </a:endParaRPr>
          </a:p>
          <a:p>
            <a:pPr marL="514350" indent="-514350" eaLnBrk="1" hangingPunct="1">
              <a:buFont typeface="+mj-lt"/>
              <a:buAutoNum type="arabicPeriod"/>
              <a:defRPr/>
            </a:pPr>
            <a:r>
              <a:rPr lang="en-GB" sz="2800" dirty="0">
                <a:ea typeface="ＭＳ Ｐゴシック" charset="-128"/>
              </a:rPr>
              <a:t>A team from Africa has the same chance of winning the world cup as a team from Europe.</a:t>
            </a:r>
          </a:p>
          <a:p>
            <a:pPr marL="514350" indent="-514350" eaLnBrk="1" hangingPunct="1">
              <a:defRPr/>
            </a:pPr>
            <a:endParaRPr lang="en-GB" dirty="0">
              <a:ea typeface="ＭＳ Ｐゴシック" charset="-128"/>
            </a:endParaRPr>
          </a:p>
          <a:p>
            <a:pPr marL="514350" indent="-514350" eaLnBrk="1" hangingPunct="1">
              <a:defRPr/>
            </a:pPr>
            <a:r>
              <a:rPr lang="en-GB" sz="2800" dirty="0">
                <a:ea typeface="ＭＳ Ｐゴシック" charset="-128"/>
              </a:rPr>
              <a:t>	Does every team have the same chance of winning?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55481" y="1856768"/>
            <a:ext cx="810867" cy="3804480"/>
            <a:chOff x="7955481" y="1856768"/>
            <a:chExt cx="810867" cy="3804480"/>
          </a:xfrm>
        </p:grpSpPr>
        <p:pic>
          <p:nvPicPr>
            <p:cNvPr id="13345" name="Picture 41" descr="Flag of Morocc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481" y="1856768"/>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7" name="Picture 43" descr="Flag of Seneg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901" y="2948486"/>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8" name="Picture 44"/>
            <p:cNvPicPr>
              <a:picLocks noChangeAspect="1"/>
            </p:cNvPicPr>
            <p:nvPr/>
          </p:nvPicPr>
          <p:blipFill>
            <a:blip r:embed="rId5" cstate="print">
              <a:extLst>
                <a:ext uri="{28A0092B-C50C-407E-A947-70E740481C1C}">
                  <a14:useLocalDpi xmlns:a14="http://schemas.microsoft.com/office/drawing/2010/main" val="0"/>
                </a:ext>
              </a:extLst>
            </a:blip>
            <a:srcRect l="5060" r="5315"/>
            <a:stretch>
              <a:fillRect/>
            </a:stretch>
          </p:blipFill>
          <p:spPr bwMode="auto">
            <a:xfrm>
              <a:off x="7956321" y="3494486"/>
              <a:ext cx="810000" cy="544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21" y="4045330"/>
              <a:ext cx="810000" cy="535798"/>
            </a:xfrm>
            <a:prstGeom prst="rect">
              <a:avLst/>
            </a:prstGeom>
            <a:noFill/>
            <a:ln w="9525">
              <a:solidFill>
                <a:schemeClr val="tx1">
                  <a:lumMod val="100000"/>
                  <a:lumOff val="0"/>
                </a:schemeClr>
              </a:solidFill>
              <a:miter lim="800000"/>
              <a:headEnd/>
              <a:tailEnd/>
            </a:ln>
          </p:spPr>
        </p:pic>
        <p:pic>
          <p:nvPicPr>
            <p:cNvPr id="13350" name="Picture 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48" y="4580289"/>
              <a:ext cx="810000" cy="5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51" name="Picture 47" descr="Flag of Saudi Arabia"/>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5121163"/>
              <a:ext cx="809945"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320147" y="6017819"/>
            <a:ext cx="6503707" cy="543319"/>
            <a:chOff x="1159951" y="6017819"/>
            <a:chExt cx="6503707" cy="543319"/>
          </a:xfrm>
        </p:grpSpPr>
        <p:pic>
          <p:nvPicPr>
            <p:cNvPr id="13337" name="Picture 48" descr="Flag of Belgium"/>
            <p:cNvPicPr>
              <a:picLocks noChangeAspect="1"/>
            </p:cNvPicPr>
            <p:nvPr/>
          </p:nvPicPr>
          <p:blipFill>
            <a:blip r:embed="rId9" cstate="print">
              <a:extLst>
                <a:ext uri="{28A0092B-C50C-407E-A947-70E740481C1C}">
                  <a14:useLocalDpi xmlns:a14="http://schemas.microsoft.com/office/drawing/2010/main" val="0"/>
                </a:ext>
              </a:extLst>
            </a:blip>
            <a:srcRect t="11559" b="12373"/>
            <a:stretch>
              <a:fillRect/>
            </a:stretch>
          </p:blipFill>
          <p:spPr bwMode="auto">
            <a:xfrm>
              <a:off x="6841087" y="6017819"/>
              <a:ext cx="82257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8" name="Picture 49" descr="Flag of Croatia.svg"/>
            <p:cNvPicPr>
              <a:picLocks noChangeAspect="1"/>
            </p:cNvPicPr>
            <p:nvPr/>
          </p:nvPicPr>
          <p:blipFill>
            <a:blip r:embed="rId10" cstate="print">
              <a:extLst>
                <a:ext uri="{28A0092B-C50C-407E-A947-70E740481C1C}">
                  <a14:useLocalDpi xmlns:a14="http://schemas.microsoft.com/office/drawing/2010/main" val="0"/>
                </a:ext>
              </a:extLst>
            </a:blip>
            <a:srcRect l="13200" r="11188"/>
            <a:stretch>
              <a:fillRect/>
            </a:stretch>
          </p:blipFill>
          <p:spPr bwMode="auto">
            <a:xfrm>
              <a:off x="6016630" y="6017819"/>
              <a:ext cx="824457"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9" name="Picture 51" descr="Red with a white cross that extends to the edges of the flag; the vertical part of the cross is shifted to the hoist side"/>
            <p:cNvPicPr>
              <a:picLocks noChangeAspect="1"/>
            </p:cNvPicPr>
            <p:nvPr/>
          </p:nvPicPr>
          <p:blipFill>
            <a:blip r:embed="rId11" cstate="print">
              <a:extLst>
                <a:ext uri="{28A0092B-C50C-407E-A947-70E740481C1C}">
                  <a14:useLocalDpi xmlns:a14="http://schemas.microsoft.com/office/drawing/2010/main" val="0"/>
                </a:ext>
              </a:extLst>
            </a:blip>
            <a:srcRect t="6772" b="4597"/>
            <a:stretch>
              <a:fillRect/>
            </a:stretch>
          </p:blipFill>
          <p:spPr bwMode="auto">
            <a:xfrm>
              <a:off x="5209960" y="6017819"/>
              <a:ext cx="806670" cy="5397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rcRect l="803" t="-2" r="-2" b="5511"/>
            <a:stretch>
              <a:fillRect/>
            </a:stretch>
          </p:blipFill>
          <p:spPr bwMode="auto">
            <a:xfrm>
              <a:off x="3601602" y="6017819"/>
              <a:ext cx="801688" cy="539750"/>
            </a:xfrm>
            <a:prstGeom prst="rect">
              <a:avLst/>
            </a:prstGeom>
            <a:noFill/>
            <a:ln w="9525">
              <a:solidFill>
                <a:schemeClr val="tx1">
                  <a:lumMod val="100000"/>
                  <a:lumOff val="0"/>
                </a:schemeClr>
              </a:solidFill>
              <a:miter lim="800000"/>
              <a:headEnd/>
              <a:tailEnd/>
            </a:ln>
          </p:spPr>
        </p:pic>
        <p:pic>
          <p:nvPicPr>
            <p:cNvPr id="13341" name="Picture 54" descr="Flag of France"/>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1372" y="6017819"/>
              <a:ext cx="81070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3" name="Picture 56"/>
            <p:cNvPicPr>
              <a:picLocks noChangeAspect="1"/>
            </p:cNvPicPr>
            <p:nvPr/>
          </p:nvPicPr>
          <p:blipFill>
            <a:blip r:embed="rId14" cstate="print">
              <a:extLst>
                <a:ext uri="{28A0092B-C50C-407E-A947-70E740481C1C}">
                  <a14:useLocalDpi xmlns:a14="http://schemas.microsoft.com/office/drawing/2010/main" val="0"/>
                </a:ext>
              </a:extLst>
            </a:blip>
            <a:srcRect l="5801" r="8632"/>
            <a:stretch>
              <a:fillRect/>
            </a:stretch>
          </p:blipFill>
          <p:spPr bwMode="auto">
            <a:xfrm>
              <a:off x="1159951" y="6021388"/>
              <a:ext cx="82119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62305" y="448628"/>
            <a:ext cx="6619390" cy="540469"/>
            <a:chOff x="1238179" y="448628"/>
            <a:chExt cx="6619390" cy="540469"/>
          </a:xfrm>
        </p:grpSpPr>
        <p:pic>
          <p:nvPicPr>
            <p:cNvPr id="66" name="Picture 65"/>
            <p:cNvPicPr>
              <a:picLocks noChangeAspect="1"/>
            </p:cNvPicPr>
            <p:nvPr/>
          </p:nvPicPr>
          <p:blipFill>
            <a:blip r:embed="rId15" cstate="print">
              <a:extLst>
                <a:ext uri="{28A0092B-C50C-407E-A947-70E740481C1C}">
                  <a14:useLocalDpi xmlns:a14="http://schemas.microsoft.com/office/drawing/2010/main" val="0"/>
                </a:ext>
              </a:extLst>
            </a:blip>
            <a:srcRect t="4665" b="-2"/>
            <a:stretch>
              <a:fillRect/>
            </a:stretch>
          </p:blipFill>
          <p:spPr bwMode="auto">
            <a:xfrm>
              <a:off x="1238179" y="449347"/>
              <a:ext cx="831849" cy="539750"/>
            </a:xfrm>
            <a:prstGeom prst="rect">
              <a:avLst/>
            </a:prstGeom>
            <a:noFill/>
            <a:ln w="9525">
              <a:solidFill>
                <a:schemeClr val="tx1">
                  <a:lumMod val="100000"/>
                  <a:lumOff val="0"/>
                </a:schemeClr>
              </a:solidFill>
              <a:miter lim="800000"/>
              <a:headEnd/>
              <a:tailEnd/>
            </a:ln>
          </p:spPr>
        </p:pic>
        <p:pic>
          <p:nvPicPr>
            <p:cNvPr id="13320" name="Picture 66" descr="Flag of Costa Rica"/>
            <p:cNvPicPr>
              <a:picLocks noChangeAspect="1"/>
            </p:cNvPicPr>
            <p:nvPr/>
          </p:nvPicPr>
          <p:blipFill>
            <a:blip r:embed="rId16" cstate="print">
              <a:extLst>
                <a:ext uri="{28A0092B-C50C-407E-A947-70E740481C1C}">
                  <a14:useLocalDpi xmlns:a14="http://schemas.microsoft.com/office/drawing/2010/main" val="0"/>
                </a:ext>
              </a:extLst>
            </a:blip>
            <a:srcRect l="4192" r="5548"/>
            <a:stretch>
              <a:fillRect/>
            </a:stretch>
          </p:blipFill>
          <p:spPr bwMode="auto">
            <a:xfrm>
              <a:off x="2083505" y="449347"/>
              <a:ext cx="812149"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68" descr="File:Flag of Argentina.svg"/>
            <p:cNvPicPr>
              <a:picLocks noChangeAspect="1"/>
            </p:cNvPicPr>
            <p:nvPr/>
          </p:nvPicPr>
          <p:blipFill>
            <a:blip r:embed="rId17" cstate="print">
              <a:extLst>
                <a:ext uri="{28A0092B-C50C-407E-A947-70E740481C1C}">
                  <a14:useLocalDpi xmlns:a14="http://schemas.microsoft.com/office/drawing/2010/main" val="0"/>
                </a:ext>
              </a:extLst>
            </a:blip>
            <a:srcRect l="2618" r="3555"/>
            <a:stretch>
              <a:fillRect/>
            </a:stretch>
          </p:blipFill>
          <p:spPr bwMode="auto">
            <a:xfrm>
              <a:off x="3745117" y="448628"/>
              <a:ext cx="810953"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71" descr="Flag of Uruguay"/>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90777" y="448628"/>
              <a:ext cx="810714"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9" cstate="print">
              <a:extLst>
                <a:ext uri="{28A0092B-C50C-407E-A947-70E740481C1C}">
                  <a14:useLocalDpi xmlns:a14="http://schemas.microsoft.com/office/drawing/2010/main" val="0"/>
                </a:ext>
              </a:extLst>
            </a:blip>
            <a:srcRect l="2670" r="4977"/>
            <a:stretch>
              <a:fillRect/>
            </a:stretch>
          </p:blipFill>
          <p:spPr bwMode="auto">
            <a:xfrm>
              <a:off x="6209271" y="448628"/>
              <a:ext cx="811212" cy="539750"/>
            </a:xfrm>
            <a:prstGeom prst="rect">
              <a:avLst/>
            </a:prstGeom>
            <a:noFill/>
            <a:ln w="9525">
              <a:solidFill>
                <a:schemeClr val="tx1">
                  <a:lumMod val="100000"/>
                  <a:lumOff val="0"/>
                </a:schemeClr>
              </a:solidFill>
              <a:miter lim="800000"/>
              <a:headEnd/>
              <a:tailEnd/>
            </a:ln>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30482" y="448628"/>
              <a:ext cx="827087" cy="539750"/>
            </a:xfrm>
            <a:prstGeom prst="rect">
              <a:avLst/>
            </a:prstGeom>
            <a:noFill/>
            <a:ln w="9525">
              <a:solidFill>
                <a:schemeClr val="tx1">
                  <a:lumMod val="100000"/>
                  <a:lumOff val="0"/>
                </a:schemeClr>
              </a:solidFill>
              <a:miter lim="800000"/>
              <a:headEnd/>
              <a:tailEnd/>
            </a:ln>
          </p:spPr>
        </p:pic>
      </p:grpSp>
      <p:sp>
        <p:nvSpPr>
          <p:cNvPr id="40" name="Rectangle 1"/>
          <p:cNvSpPr>
            <a:spLocks noChangeArrowheads="1"/>
          </p:cNvSpPr>
          <p:nvPr/>
        </p:nvSpPr>
        <p:spPr bwMode="auto">
          <a:xfrm>
            <a:off x="1565548" y="1096800"/>
            <a:ext cx="6012904" cy="1077218"/>
          </a:xfrm>
          <a:prstGeom prst="rect">
            <a:avLst/>
          </a:prstGeom>
          <a:noFill/>
          <a:ln>
            <a:noFill/>
          </a:ln>
        </p:spPr>
        <p:txBody>
          <a:bodyPr wrap="square">
            <a:spAutoFit/>
          </a:bodyPr>
          <a:lstStyle/>
          <a:p>
            <a:pPr eaLnBrk="1" hangingPunct="1">
              <a:spcAft>
                <a:spcPts val="1800"/>
              </a:spcAft>
              <a:defRPr/>
            </a:pPr>
            <a:r>
              <a:rPr lang="en-US" sz="3200" b="1" dirty="0">
                <a:solidFill>
                  <a:srgbClr val="61A534"/>
                </a:solidFill>
                <a:latin typeface="Arial" charset="0"/>
                <a:ea typeface="ＭＳ Ｐゴシック" charset="0"/>
                <a:cs typeface="ＭＳ Ｐゴシック" charset="0"/>
              </a:rPr>
              <a:t>There are 32 countries taking part in the World Cup</a:t>
            </a:r>
            <a:r>
              <a:rPr lang="en-US" sz="3000" dirty="0">
                <a:solidFill>
                  <a:srgbClr val="61A534"/>
                </a:solidFill>
                <a:latin typeface="Arial" charset="0"/>
                <a:ea typeface="ＭＳ Ｐゴシック" charset="0"/>
                <a:cs typeface="ＭＳ Ｐゴシック" charset="0"/>
              </a:rPr>
              <a:t>. </a:t>
            </a:r>
          </a:p>
        </p:txBody>
      </p:sp>
      <p:grpSp>
        <p:nvGrpSpPr>
          <p:cNvPr id="10" name="Group 9"/>
          <p:cNvGrpSpPr/>
          <p:nvPr/>
        </p:nvGrpSpPr>
        <p:grpSpPr>
          <a:xfrm>
            <a:off x="358867" y="1254611"/>
            <a:ext cx="811270" cy="4377019"/>
            <a:chOff x="358867" y="1254611"/>
            <a:chExt cx="811270" cy="4377019"/>
          </a:xfrm>
        </p:grpSpPr>
        <p:pic>
          <p:nvPicPr>
            <p:cNvPr id="13329" name="Picture 59" descr="Flag of Poland"/>
            <p:cNvPicPr>
              <a:picLocks noChangeAspect="1"/>
            </p:cNvPicPr>
            <p:nvPr/>
          </p:nvPicPr>
          <p:blipFill>
            <a:blip r:embed="rId21" cstate="print">
              <a:extLst>
                <a:ext uri="{28A0092B-C50C-407E-A947-70E740481C1C}">
                  <a14:useLocalDpi xmlns:a14="http://schemas.microsoft.com/office/drawing/2010/main" val="0"/>
                </a:ext>
              </a:extLst>
            </a:blip>
            <a:srcRect r="7068"/>
            <a:stretch>
              <a:fillRect/>
            </a:stretch>
          </p:blipFill>
          <p:spPr bwMode="auto">
            <a:xfrm>
              <a:off x="359091" y="3999543"/>
              <a:ext cx="810000" cy="544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9963" y="3449639"/>
              <a:ext cx="810000" cy="537891"/>
            </a:xfrm>
            <a:prstGeom prst="rect">
              <a:avLst/>
            </a:prstGeom>
            <a:noFill/>
            <a:ln w="9525">
              <a:solidFill>
                <a:schemeClr val="tx1">
                  <a:lumMod val="100000"/>
                  <a:lumOff val="0"/>
                </a:schemeClr>
              </a:solidFill>
              <a:miter lim="800000"/>
              <a:headEnd/>
              <a:tailEnd/>
            </a:ln>
          </p:spPr>
        </p:pic>
        <p:pic>
          <p:nvPicPr>
            <p:cNvPr id="13331" name="Picture 61" descr="Flag of Serbia"/>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913" y="2899604"/>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2" name="Picture 62" descr="Flag of Spain"/>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9091" y="2349569"/>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64" descr="Flag of Switzerland"/>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8867" y="1254611"/>
              <a:ext cx="539991"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Flag of Portugal.sv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9091" y="5091630"/>
              <a:ext cx="810000" cy="540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2" descr="A picture containing text&#10;&#10;Description automatically generated">
            <a:extLst>
              <a:ext uri="{FF2B5EF4-FFF2-40B4-BE49-F238E27FC236}">
                <a16:creationId xmlns:a16="http://schemas.microsoft.com/office/drawing/2014/main" id="{7A93975C-A6BF-96D3-B5B0-C29CCE630A3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73506" y="378499"/>
            <a:ext cx="927256" cy="617047"/>
          </a:xfrm>
          <a:prstGeom prst="rect">
            <a:avLst/>
          </a:prstGeom>
        </p:spPr>
      </p:pic>
      <p:pic>
        <p:nvPicPr>
          <p:cNvPr id="7" name="Picture 6" descr="Icon&#10;&#10;Description automatically generated">
            <a:extLst>
              <a:ext uri="{FF2B5EF4-FFF2-40B4-BE49-F238E27FC236}">
                <a16:creationId xmlns:a16="http://schemas.microsoft.com/office/drawing/2014/main" id="{3D3067B3-9B97-5D8A-9A22-A211CC63C1B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87976" y="437763"/>
            <a:ext cx="816373" cy="557783"/>
          </a:xfrm>
          <a:prstGeom prst="rect">
            <a:avLst/>
          </a:prstGeom>
        </p:spPr>
      </p:pic>
      <p:pic>
        <p:nvPicPr>
          <p:cNvPr id="14" name="Picture 13" descr="Shape&#10;&#10;Description automatically generated">
            <a:extLst>
              <a:ext uri="{FF2B5EF4-FFF2-40B4-BE49-F238E27FC236}">
                <a16:creationId xmlns:a16="http://schemas.microsoft.com/office/drawing/2014/main" id="{26B0901E-A8FA-A35F-E126-9037D2387F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8867" y="4544347"/>
            <a:ext cx="819310" cy="537891"/>
          </a:xfrm>
          <a:prstGeom prst="rect">
            <a:avLst/>
          </a:prstGeom>
        </p:spPr>
      </p:pic>
      <p:pic>
        <p:nvPicPr>
          <p:cNvPr id="4" name="Picture 3" descr="A map of the world&#10;&#10;Description automatically generated with low confidence">
            <a:extLst>
              <a:ext uri="{FF2B5EF4-FFF2-40B4-BE49-F238E27FC236}">
                <a16:creationId xmlns:a16="http://schemas.microsoft.com/office/drawing/2014/main" id="{BDF7E4B9-4716-DE06-1343-0AC5D7A41054}"/>
              </a:ext>
            </a:extLst>
          </p:cNvPr>
          <p:cNvPicPr>
            <a:picLocks noChangeAspect="1"/>
          </p:cNvPicPr>
          <p:nvPr/>
        </p:nvPicPr>
        <p:blipFill rotWithShape="1">
          <a:blip r:embed="rId30">
            <a:extLst>
              <a:ext uri="{28A0092B-C50C-407E-A947-70E740481C1C}">
                <a14:useLocalDpi xmlns:a14="http://schemas.microsoft.com/office/drawing/2010/main" val="0"/>
              </a:ext>
            </a:extLst>
          </a:blip>
          <a:srcRect t="1745"/>
          <a:stretch/>
        </p:blipFill>
        <p:spPr>
          <a:xfrm>
            <a:off x="1195368" y="2312122"/>
            <a:ext cx="6736236" cy="2916349"/>
          </a:xfrm>
          <a:prstGeom prst="rect">
            <a:avLst/>
          </a:prstGeom>
        </p:spPr>
      </p:pic>
      <p:pic>
        <p:nvPicPr>
          <p:cNvPr id="16" name="Picture 15" descr="Background pattern&#10;&#10;Description automatically generated">
            <a:extLst>
              <a:ext uri="{FF2B5EF4-FFF2-40B4-BE49-F238E27FC236}">
                <a16:creationId xmlns:a16="http://schemas.microsoft.com/office/drawing/2014/main" id="{5B3628E9-9D33-B168-B1D0-C2580B7704B5}"/>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141338" y="6017819"/>
            <a:ext cx="791635" cy="55661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6C13E12-BEED-F4AF-0C41-8C1AC20E113E}"/>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4562287" y="6009387"/>
            <a:ext cx="809625" cy="556614"/>
          </a:xfrm>
          <a:prstGeom prst="rect">
            <a:avLst/>
          </a:prstGeom>
        </p:spPr>
      </p:pic>
      <p:pic>
        <p:nvPicPr>
          <p:cNvPr id="20" name="Picture 19" descr="Icon&#10;&#10;Description automatically generated">
            <a:extLst>
              <a:ext uri="{FF2B5EF4-FFF2-40B4-BE49-F238E27FC236}">
                <a16:creationId xmlns:a16="http://schemas.microsoft.com/office/drawing/2014/main" id="{83310356-5B03-4D90-F5E3-FFE4B2F6FCB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43874" y="2407177"/>
            <a:ext cx="822027" cy="536111"/>
          </a:xfrm>
          <a:prstGeom prst="rect">
            <a:avLst/>
          </a:prstGeom>
        </p:spPr>
      </p:pic>
      <p:pic>
        <p:nvPicPr>
          <p:cNvPr id="22" name="Picture 21" descr="Diagram&#10;&#10;Description automatically generated">
            <a:extLst>
              <a:ext uri="{FF2B5EF4-FFF2-40B4-BE49-F238E27FC236}">
                <a16:creationId xmlns:a16="http://schemas.microsoft.com/office/drawing/2014/main" id="{64A03922-56E2-6160-E5B1-899EC4D647E1}"/>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943875" y="1304925"/>
            <a:ext cx="822026" cy="556393"/>
          </a:xfrm>
          <a:prstGeom prst="rect">
            <a:avLst/>
          </a:prstGeom>
        </p:spPr>
      </p:pic>
      <p:pic>
        <p:nvPicPr>
          <p:cNvPr id="8" name="Picture 7" descr="Shape, rectangle&#10;&#10;Description automatically generated">
            <a:extLst>
              <a:ext uri="{FF2B5EF4-FFF2-40B4-BE49-F238E27FC236}">
                <a16:creationId xmlns:a16="http://schemas.microsoft.com/office/drawing/2014/main" id="{F8385379-2BDF-E1CC-7106-6C55C5059055}"/>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58867" y="1789441"/>
            <a:ext cx="819310" cy="568343"/>
          </a:xfrm>
          <a:prstGeom prst="rect">
            <a:avLst/>
          </a:prstGeom>
        </p:spPr>
      </p:pic>
    </p:spTree>
    <p:extLst>
      <p:ext uri="{BB962C8B-B14F-4D97-AF65-F5344CB8AC3E}">
        <p14:creationId xmlns:p14="http://schemas.microsoft.com/office/powerpoint/2010/main" val="2952291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95288" y="333598"/>
            <a:ext cx="8229600" cy="719138"/>
          </a:xfrm>
        </p:spPr>
        <p:txBody>
          <a:bodyPr/>
          <a:lstStyle/>
          <a:p>
            <a:pPr algn="ctr" eaLnBrk="1" hangingPunct="1"/>
            <a:r>
              <a:rPr lang="en-GB" altLang="en-US" sz="4000" dirty="0">
                <a:ea typeface="ＭＳ Ｐゴシック" panose="020B0600070205080204" pitchFamily="34" charset="-128"/>
              </a:rPr>
              <a:t>Probability fractions</a:t>
            </a:r>
          </a:p>
        </p:txBody>
      </p:sp>
      <p:sp>
        <p:nvSpPr>
          <p:cNvPr id="6" name="Rectangle 5"/>
          <p:cNvSpPr/>
          <p:nvPr/>
        </p:nvSpPr>
        <p:spPr>
          <a:xfrm>
            <a:off x="612403" y="1148680"/>
            <a:ext cx="7920037" cy="4800600"/>
          </a:xfrm>
          <a:prstGeom prst="rect">
            <a:avLst/>
          </a:prstGeom>
        </p:spPr>
        <p:txBody>
          <a:bodyPr>
            <a:spAutoFit/>
          </a:bodyPr>
          <a:lstStyle/>
          <a:p>
            <a:pPr marL="514350" indent="-514350" eaLnBrk="1" hangingPunct="1">
              <a:spcAft>
                <a:spcPts val="1200"/>
              </a:spcAft>
              <a:defRPr/>
            </a:pPr>
            <a:r>
              <a:rPr lang="en-GB" sz="3200" dirty="0">
                <a:ea typeface="ＭＳ Ｐゴシック" charset="-128"/>
              </a:rPr>
              <a:t>What is the probability of: </a:t>
            </a:r>
          </a:p>
          <a:p>
            <a:pPr marL="342900" indent="-342900" eaLnBrk="1" hangingPunct="1">
              <a:spcAft>
                <a:spcPts val="1200"/>
              </a:spcAft>
              <a:buFont typeface="+mj-lt"/>
              <a:buAutoNum type="arabicPeriod"/>
              <a:defRPr/>
            </a:pPr>
            <a:r>
              <a:rPr lang="en-GB" sz="3200" dirty="0">
                <a:ea typeface="ＭＳ Ｐゴシック" charset="-128"/>
              </a:rPr>
              <a:t> England winning the World Cup? </a:t>
            </a:r>
          </a:p>
          <a:p>
            <a:pPr marL="342900" indent="-342900" eaLnBrk="1" hangingPunct="1">
              <a:spcAft>
                <a:spcPts val="1200"/>
              </a:spcAft>
              <a:buFont typeface="+mj-lt"/>
              <a:buAutoNum type="arabicPeriod"/>
              <a:defRPr/>
            </a:pPr>
            <a:r>
              <a:rPr lang="en-GB" sz="3200" dirty="0">
                <a:ea typeface="ＭＳ Ｐゴシック" charset="-128"/>
              </a:rPr>
              <a:t> Russia winning the World Cup? </a:t>
            </a:r>
          </a:p>
          <a:p>
            <a:pPr marL="342900" indent="-342900" eaLnBrk="1" hangingPunct="1">
              <a:spcAft>
                <a:spcPts val="1200"/>
              </a:spcAft>
              <a:buFont typeface="+mj-lt"/>
              <a:buAutoNum type="arabicPeriod"/>
              <a:defRPr/>
            </a:pPr>
            <a:r>
              <a:rPr lang="en-GB" sz="3200" dirty="0">
                <a:ea typeface="ＭＳ Ｐゴシック" charset="-128"/>
              </a:rPr>
              <a:t> A team from Group A winning the World Cup?  </a:t>
            </a:r>
          </a:p>
          <a:p>
            <a:pPr marL="342900" indent="-342900" eaLnBrk="1" hangingPunct="1">
              <a:spcAft>
                <a:spcPts val="1200"/>
              </a:spcAft>
              <a:buFont typeface="+mj-lt"/>
              <a:buAutoNum type="arabicPeriod"/>
              <a:defRPr/>
            </a:pPr>
            <a:r>
              <a:rPr lang="en-GB" sz="3200" dirty="0">
                <a:ea typeface="ＭＳ Ｐゴシック" charset="-128"/>
              </a:rPr>
              <a:t> England winning its group stage? </a:t>
            </a:r>
          </a:p>
          <a:p>
            <a:pPr marL="342900" indent="-342900" eaLnBrk="1" hangingPunct="1">
              <a:spcAft>
                <a:spcPts val="1200"/>
              </a:spcAft>
              <a:buFont typeface="+mj-lt"/>
              <a:buAutoNum type="arabicPeriod"/>
              <a:defRPr/>
            </a:pPr>
            <a:r>
              <a:rPr lang="en-GB" sz="3200" dirty="0">
                <a:ea typeface="ＭＳ Ｐゴシック" charset="-128"/>
              </a:rPr>
              <a:t> A country with the colour red used in its flag winning the World Cup?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95288" y="0"/>
            <a:ext cx="8229600" cy="719138"/>
          </a:xfrm>
        </p:spPr>
        <p:txBody>
          <a:bodyPr/>
          <a:lstStyle/>
          <a:p>
            <a:pPr algn="ctr" eaLnBrk="1" hangingPunct="1"/>
            <a:r>
              <a:rPr lang="en-GB" altLang="en-US" sz="3600" dirty="0">
                <a:ea typeface="ＭＳ Ｐゴシック" panose="020B0600070205080204" pitchFamily="34" charset="-128"/>
              </a:rPr>
              <a:t>FIFA rankings</a:t>
            </a:r>
          </a:p>
        </p:txBody>
      </p:sp>
      <p:graphicFrame>
        <p:nvGraphicFramePr>
          <p:cNvPr id="4" name="Table 4">
            <a:extLst>
              <a:ext uri="{FF2B5EF4-FFF2-40B4-BE49-F238E27FC236}">
                <a16:creationId xmlns:a16="http://schemas.microsoft.com/office/drawing/2014/main" id="{477397BD-B985-DB14-9E05-D7C87E4E5531}"/>
              </a:ext>
            </a:extLst>
          </p:cNvPr>
          <p:cNvGraphicFramePr>
            <a:graphicFrameLocks noGrp="1"/>
          </p:cNvGraphicFramePr>
          <p:nvPr>
            <p:extLst>
              <p:ext uri="{D42A27DB-BD31-4B8C-83A1-F6EECF244321}">
                <p14:modId xmlns:p14="http://schemas.microsoft.com/office/powerpoint/2010/main" val="1068697856"/>
              </p:ext>
            </p:extLst>
          </p:nvPr>
        </p:nvGraphicFramePr>
        <p:xfrm>
          <a:off x="539552" y="719138"/>
          <a:ext cx="8352928" cy="5264441"/>
        </p:xfrm>
        <a:graphic>
          <a:graphicData uri="http://schemas.openxmlformats.org/drawingml/2006/table">
            <a:tbl>
              <a:tblPr firstRow="1" bandRow="1">
                <a:tableStyleId>{5C22544A-7EE6-4342-B048-85BDC9FD1C3A}</a:tableStyleId>
              </a:tblPr>
              <a:tblGrid>
                <a:gridCol w="1044116">
                  <a:extLst>
                    <a:ext uri="{9D8B030D-6E8A-4147-A177-3AD203B41FA5}">
                      <a16:colId xmlns:a16="http://schemas.microsoft.com/office/drawing/2014/main" val="2312851711"/>
                    </a:ext>
                  </a:extLst>
                </a:gridCol>
                <a:gridCol w="1044116">
                  <a:extLst>
                    <a:ext uri="{9D8B030D-6E8A-4147-A177-3AD203B41FA5}">
                      <a16:colId xmlns:a16="http://schemas.microsoft.com/office/drawing/2014/main" val="102984718"/>
                    </a:ext>
                  </a:extLst>
                </a:gridCol>
                <a:gridCol w="1044116">
                  <a:extLst>
                    <a:ext uri="{9D8B030D-6E8A-4147-A177-3AD203B41FA5}">
                      <a16:colId xmlns:a16="http://schemas.microsoft.com/office/drawing/2014/main" val="3961274930"/>
                    </a:ext>
                  </a:extLst>
                </a:gridCol>
                <a:gridCol w="1044116">
                  <a:extLst>
                    <a:ext uri="{9D8B030D-6E8A-4147-A177-3AD203B41FA5}">
                      <a16:colId xmlns:a16="http://schemas.microsoft.com/office/drawing/2014/main" val="1237482481"/>
                    </a:ext>
                  </a:extLst>
                </a:gridCol>
                <a:gridCol w="1044116">
                  <a:extLst>
                    <a:ext uri="{9D8B030D-6E8A-4147-A177-3AD203B41FA5}">
                      <a16:colId xmlns:a16="http://schemas.microsoft.com/office/drawing/2014/main" val="1705780710"/>
                    </a:ext>
                  </a:extLst>
                </a:gridCol>
                <a:gridCol w="1044116">
                  <a:extLst>
                    <a:ext uri="{9D8B030D-6E8A-4147-A177-3AD203B41FA5}">
                      <a16:colId xmlns:a16="http://schemas.microsoft.com/office/drawing/2014/main" val="1986238849"/>
                    </a:ext>
                  </a:extLst>
                </a:gridCol>
                <a:gridCol w="1044116">
                  <a:extLst>
                    <a:ext uri="{9D8B030D-6E8A-4147-A177-3AD203B41FA5}">
                      <a16:colId xmlns:a16="http://schemas.microsoft.com/office/drawing/2014/main" val="3710111350"/>
                    </a:ext>
                  </a:extLst>
                </a:gridCol>
                <a:gridCol w="1044116">
                  <a:extLst>
                    <a:ext uri="{9D8B030D-6E8A-4147-A177-3AD203B41FA5}">
                      <a16:colId xmlns:a16="http://schemas.microsoft.com/office/drawing/2014/main" val="1159661779"/>
                    </a:ext>
                  </a:extLst>
                </a:gridCol>
              </a:tblGrid>
              <a:tr h="509561">
                <a:tc>
                  <a:txBody>
                    <a:bodyPr/>
                    <a:lstStyle/>
                    <a:p>
                      <a:r>
                        <a:rPr lang="en-GB" sz="1600" dirty="0">
                          <a:solidFill>
                            <a:schemeClr val="tx1"/>
                          </a:solidFill>
                        </a:rPr>
                        <a:t>Group A</a:t>
                      </a:r>
                    </a:p>
                  </a:txBody>
                  <a:tcPr>
                    <a:solidFill>
                      <a:schemeClr val="accent5">
                        <a:lumMod val="40000"/>
                        <a:lumOff val="60000"/>
                      </a:schemeClr>
                    </a:solidFill>
                  </a:tcPr>
                </a:tc>
                <a:tc>
                  <a:txBody>
                    <a:bodyPr/>
                    <a:lstStyle/>
                    <a:p>
                      <a:r>
                        <a:rPr lang="en-GB" sz="1600" dirty="0">
                          <a:solidFill>
                            <a:schemeClr val="tx1"/>
                          </a:solidFill>
                        </a:rPr>
                        <a:t>Group B</a:t>
                      </a:r>
                    </a:p>
                  </a:txBody>
                  <a:tcPr>
                    <a:solidFill>
                      <a:schemeClr val="accent5">
                        <a:lumMod val="40000"/>
                        <a:lumOff val="60000"/>
                      </a:schemeClr>
                    </a:solidFill>
                  </a:tcPr>
                </a:tc>
                <a:tc>
                  <a:txBody>
                    <a:bodyPr/>
                    <a:lstStyle/>
                    <a:p>
                      <a:r>
                        <a:rPr lang="en-GB" sz="1600" dirty="0">
                          <a:solidFill>
                            <a:schemeClr val="tx1"/>
                          </a:solidFill>
                        </a:rPr>
                        <a:t>Group C</a:t>
                      </a:r>
                    </a:p>
                  </a:txBody>
                  <a:tcPr>
                    <a:solidFill>
                      <a:schemeClr val="accent5">
                        <a:lumMod val="40000"/>
                        <a:lumOff val="60000"/>
                      </a:schemeClr>
                    </a:solidFill>
                  </a:tcPr>
                </a:tc>
                <a:tc>
                  <a:txBody>
                    <a:bodyPr/>
                    <a:lstStyle/>
                    <a:p>
                      <a:r>
                        <a:rPr lang="en-GB" sz="1600" dirty="0">
                          <a:solidFill>
                            <a:schemeClr val="tx1"/>
                          </a:solidFill>
                        </a:rPr>
                        <a:t>Group D</a:t>
                      </a:r>
                    </a:p>
                  </a:txBody>
                  <a:tcPr>
                    <a:solidFill>
                      <a:schemeClr val="accent5">
                        <a:lumMod val="40000"/>
                        <a:lumOff val="60000"/>
                      </a:schemeClr>
                    </a:solidFill>
                  </a:tcPr>
                </a:tc>
                <a:tc>
                  <a:txBody>
                    <a:bodyPr/>
                    <a:lstStyle/>
                    <a:p>
                      <a:r>
                        <a:rPr lang="en-GB" sz="1600" dirty="0">
                          <a:solidFill>
                            <a:schemeClr val="tx1"/>
                          </a:solidFill>
                        </a:rPr>
                        <a:t>Group E</a:t>
                      </a:r>
                    </a:p>
                  </a:txBody>
                  <a:tcPr>
                    <a:solidFill>
                      <a:schemeClr val="accent5">
                        <a:lumMod val="40000"/>
                        <a:lumOff val="60000"/>
                      </a:schemeClr>
                    </a:solidFill>
                  </a:tcPr>
                </a:tc>
                <a:tc>
                  <a:txBody>
                    <a:bodyPr/>
                    <a:lstStyle/>
                    <a:p>
                      <a:r>
                        <a:rPr lang="en-GB" sz="1600" dirty="0">
                          <a:solidFill>
                            <a:schemeClr val="tx1"/>
                          </a:solidFill>
                        </a:rPr>
                        <a:t>Group F</a:t>
                      </a:r>
                    </a:p>
                  </a:txBody>
                  <a:tcPr>
                    <a:solidFill>
                      <a:schemeClr val="accent5">
                        <a:lumMod val="40000"/>
                        <a:lumOff val="60000"/>
                      </a:schemeClr>
                    </a:solidFill>
                  </a:tcPr>
                </a:tc>
                <a:tc>
                  <a:txBody>
                    <a:bodyPr/>
                    <a:lstStyle/>
                    <a:p>
                      <a:r>
                        <a:rPr lang="en-GB" sz="1600" dirty="0">
                          <a:solidFill>
                            <a:schemeClr val="tx1"/>
                          </a:solidFill>
                        </a:rPr>
                        <a:t>Group G</a:t>
                      </a:r>
                    </a:p>
                  </a:txBody>
                  <a:tcPr>
                    <a:solidFill>
                      <a:schemeClr val="accent5">
                        <a:lumMod val="40000"/>
                        <a:lumOff val="60000"/>
                      </a:schemeClr>
                    </a:solidFill>
                  </a:tcPr>
                </a:tc>
                <a:tc>
                  <a:txBody>
                    <a:bodyPr/>
                    <a:lstStyle/>
                    <a:p>
                      <a:r>
                        <a:rPr lang="en-GB" sz="1600" dirty="0">
                          <a:solidFill>
                            <a:schemeClr val="tx1"/>
                          </a:solidFill>
                        </a:rPr>
                        <a:t>Group H</a:t>
                      </a:r>
                    </a:p>
                  </a:txBody>
                  <a:tcPr>
                    <a:solidFill>
                      <a:schemeClr val="accent5">
                        <a:lumMod val="40000"/>
                        <a:lumOff val="60000"/>
                      </a:schemeClr>
                    </a:solidFill>
                  </a:tcPr>
                </a:tc>
                <a:extLst>
                  <a:ext uri="{0D108BD9-81ED-4DB2-BD59-A6C34878D82A}">
                    <a16:rowId xmlns:a16="http://schemas.microsoft.com/office/drawing/2014/main" val="3917459482"/>
                  </a:ext>
                </a:extLst>
              </a:tr>
              <a:tr h="1180145">
                <a:tc>
                  <a:txBody>
                    <a:bodyPr/>
                    <a:lstStyle/>
                    <a:p>
                      <a:pPr algn="ctr"/>
                      <a:r>
                        <a:rPr lang="en-GB" sz="1200" b="0" dirty="0"/>
                        <a:t>Qatar</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48</a:t>
                      </a:r>
                    </a:p>
                  </a:txBody>
                  <a:tcPr/>
                </a:tc>
                <a:tc>
                  <a:txBody>
                    <a:bodyPr/>
                    <a:lstStyle/>
                    <a:p>
                      <a:pPr algn="ctr"/>
                      <a:r>
                        <a:rPr lang="en-GB" sz="1200" b="0" dirty="0"/>
                        <a:t>England</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5</a:t>
                      </a:r>
                    </a:p>
                  </a:txBody>
                  <a:tcPr/>
                </a:tc>
                <a:tc>
                  <a:txBody>
                    <a:bodyPr/>
                    <a:lstStyle/>
                    <a:p>
                      <a:pPr algn="ctr"/>
                      <a:r>
                        <a:rPr lang="en-GB" sz="1200" b="0" dirty="0"/>
                        <a:t>Argentina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a:t>
                      </a:r>
                    </a:p>
                  </a:txBody>
                  <a:tcPr/>
                </a:tc>
                <a:tc>
                  <a:txBody>
                    <a:bodyPr/>
                    <a:lstStyle/>
                    <a:p>
                      <a:pPr algn="ctr"/>
                      <a:r>
                        <a:rPr lang="en-GB" sz="1200" b="0" dirty="0"/>
                        <a:t>France</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4</a:t>
                      </a:r>
                    </a:p>
                  </a:txBody>
                  <a:tcPr/>
                </a:tc>
                <a:tc>
                  <a:txBody>
                    <a:bodyPr/>
                    <a:lstStyle/>
                    <a:p>
                      <a:pPr algn="ctr"/>
                      <a:r>
                        <a:rPr lang="en-GB" sz="1200" b="0" dirty="0"/>
                        <a:t>Spain</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6</a:t>
                      </a:r>
                    </a:p>
                  </a:txBody>
                  <a:tcPr/>
                </a:tc>
                <a:tc>
                  <a:txBody>
                    <a:bodyPr/>
                    <a:lstStyle/>
                    <a:p>
                      <a:pPr algn="ctr"/>
                      <a:r>
                        <a:rPr lang="en-GB" sz="1200" b="0" dirty="0"/>
                        <a:t>Belgium</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a:t>
                      </a:r>
                    </a:p>
                  </a:txBody>
                  <a:tcPr/>
                </a:tc>
                <a:tc>
                  <a:txBody>
                    <a:bodyPr/>
                    <a:lstStyle/>
                    <a:p>
                      <a:pPr algn="ctr"/>
                      <a:r>
                        <a:rPr lang="en-GB" sz="1200" b="0" dirty="0"/>
                        <a:t>Brazil</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a:t>
                      </a:r>
                    </a:p>
                  </a:txBody>
                  <a:tcPr/>
                </a:tc>
                <a:tc>
                  <a:txBody>
                    <a:bodyPr/>
                    <a:lstStyle/>
                    <a:p>
                      <a:pPr algn="ctr"/>
                      <a:r>
                        <a:rPr lang="en-GB" sz="1200" b="0" dirty="0"/>
                        <a:t>Portugal</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9</a:t>
                      </a:r>
                    </a:p>
                  </a:txBody>
                  <a:tcPr/>
                </a:tc>
                <a:extLst>
                  <a:ext uri="{0D108BD9-81ED-4DB2-BD59-A6C34878D82A}">
                    <a16:rowId xmlns:a16="http://schemas.microsoft.com/office/drawing/2014/main" val="2104892348"/>
                  </a:ext>
                </a:extLst>
              </a:tr>
              <a:tr h="1180145">
                <a:tc>
                  <a:txBody>
                    <a:bodyPr/>
                    <a:lstStyle/>
                    <a:p>
                      <a:pPr algn="ctr"/>
                      <a:r>
                        <a:rPr lang="en-GB" sz="1200" b="0" dirty="0"/>
                        <a:t>Ecuador</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44</a:t>
                      </a:r>
                    </a:p>
                  </a:txBody>
                  <a:tcPr/>
                </a:tc>
                <a:tc>
                  <a:txBody>
                    <a:bodyPr/>
                    <a:lstStyle/>
                    <a:p>
                      <a:pPr algn="ctr"/>
                      <a:r>
                        <a:rPr lang="en-GB" sz="1200" b="0" dirty="0"/>
                        <a:t>IR Iran</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22</a:t>
                      </a:r>
                    </a:p>
                  </a:txBody>
                  <a:tcPr/>
                </a:tc>
                <a:tc>
                  <a:txBody>
                    <a:bodyPr/>
                    <a:lstStyle/>
                    <a:p>
                      <a:pPr algn="ctr"/>
                      <a:r>
                        <a:rPr lang="en-GB" sz="1200" b="0" dirty="0"/>
                        <a:t>Saudi Arabia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53</a:t>
                      </a:r>
                    </a:p>
                  </a:txBody>
                  <a:tcPr/>
                </a:tc>
                <a:tc>
                  <a:txBody>
                    <a:bodyPr/>
                    <a:lstStyle/>
                    <a:p>
                      <a:pPr algn="ctr"/>
                      <a:r>
                        <a:rPr lang="en-GB" sz="1200" b="0" dirty="0"/>
                        <a:t>Australia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39</a:t>
                      </a:r>
                    </a:p>
                  </a:txBody>
                  <a:tcPr/>
                </a:tc>
                <a:tc>
                  <a:txBody>
                    <a:bodyPr/>
                    <a:lstStyle/>
                    <a:p>
                      <a:pPr algn="ctr"/>
                      <a:r>
                        <a:rPr lang="en-GB" sz="1200" b="0" dirty="0"/>
                        <a:t>Costa Rica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34</a:t>
                      </a:r>
                    </a:p>
                  </a:txBody>
                  <a:tcPr/>
                </a:tc>
                <a:tc>
                  <a:txBody>
                    <a:bodyPr/>
                    <a:lstStyle/>
                    <a:p>
                      <a:pPr algn="ctr"/>
                      <a:r>
                        <a:rPr lang="en-GB" sz="1200" b="0" dirty="0"/>
                        <a:t>Canada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43</a:t>
                      </a:r>
                    </a:p>
                  </a:txBody>
                  <a:tcPr/>
                </a:tc>
                <a:tc>
                  <a:txBody>
                    <a:bodyPr/>
                    <a:lstStyle/>
                    <a:p>
                      <a:pPr algn="ctr"/>
                      <a:r>
                        <a:rPr lang="en-GB" sz="1200" b="0" dirty="0"/>
                        <a:t>Serbia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25</a:t>
                      </a:r>
                    </a:p>
                  </a:txBody>
                  <a:tcPr/>
                </a:tc>
                <a:tc>
                  <a:txBody>
                    <a:bodyPr/>
                    <a:lstStyle/>
                    <a:p>
                      <a:pPr algn="ctr"/>
                      <a:r>
                        <a:rPr lang="en-GB" sz="1200" b="0" dirty="0"/>
                        <a:t>Ghana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60</a:t>
                      </a:r>
                    </a:p>
                  </a:txBody>
                  <a:tcPr/>
                </a:tc>
                <a:extLst>
                  <a:ext uri="{0D108BD9-81ED-4DB2-BD59-A6C34878D82A}">
                    <a16:rowId xmlns:a16="http://schemas.microsoft.com/office/drawing/2014/main" val="2634645824"/>
                  </a:ext>
                </a:extLst>
              </a:tr>
              <a:tr h="1180145">
                <a:tc>
                  <a:txBody>
                    <a:bodyPr/>
                    <a:lstStyle/>
                    <a:p>
                      <a:pPr algn="ctr"/>
                      <a:r>
                        <a:rPr lang="en-GB" sz="1200" b="0" dirty="0"/>
                        <a:t>Senegal</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18</a:t>
                      </a:r>
                    </a:p>
                  </a:txBody>
                  <a:tcPr/>
                </a:tc>
                <a:tc>
                  <a:txBody>
                    <a:bodyPr/>
                    <a:lstStyle/>
                    <a:p>
                      <a:pPr algn="ctr"/>
                      <a:r>
                        <a:rPr lang="en-GB" sz="1200" b="0" dirty="0"/>
                        <a:t>USA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14</a:t>
                      </a:r>
                    </a:p>
                  </a:txBody>
                  <a:tcPr/>
                </a:tc>
                <a:tc>
                  <a:txBody>
                    <a:bodyPr/>
                    <a:lstStyle/>
                    <a:p>
                      <a:pPr algn="ctr"/>
                      <a:r>
                        <a:rPr lang="en-GB" sz="1200" b="0" dirty="0"/>
                        <a:t>Mexico</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12</a:t>
                      </a:r>
                    </a:p>
                  </a:txBody>
                  <a:tcPr/>
                </a:tc>
                <a:tc>
                  <a:txBody>
                    <a:bodyPr/>
                    <a:lstStyle/>
                    <a:p>
                      <a:pPr algn="ctr"/>
                      <a:r>
                        <a:rPr lang="en-GB" sz="1200" b="0" dirty="0"/>
                        <a:t>Denmark</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10</a:t>
                      </a:r>
                    </a:p>
                  </a:txBody>
                  <a:tcPr/>
                </a:tc>
                <a:tc>
                  <a:txBody>
                    <a:bodyPr/>
                    <a:lstStyle/>
                    <a:p>
                      <a:pPr algn="ctr"/>
                      <a:r>
                        <a:rPr lang="en-GB" sz="1200" b="0" dirty="0"/>
                        <a:t>Germany</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11</a:t>
                      </a:r>
                    </a:p>
                  </a:txBody>
                  <a:tcPr/>
                </a:tc>
                <a:tc>
                  <a:txBody>
                    <a:bodyPr/>
                    <a:lstStyle/>
                    <a:p>
                      <a:pPr algn="ctr"/>
                      <a:r>
                        <a:rPr lang="en-GB" sz="1200" b="0" dirty="0"/>
                        <a:t>Morocco</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23</a:t>
                      </a:r>
                    </a:p>
                  </a:txBody>
                  <a:tcPr/>
                </a:tc>
                <a:tc>
                  <a:txBody>
                    <a:bodyPr/>
                    <a:lstStyle/>
                    <a:p>
                      <a:pPr algn="ctr"/>
                      <a:r>
                        <a:rPr lang="en-GB" sz="1200" b="0" dirty="0"/>
                        <a:t>Switzerland</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16</a:t>
                      </a:r>
                    </a:p>
                  </a:txBody>
                  <a:tcPr/>
                </a:tc>
                <a:tc>
                  <a:txBody>
                    <a:bodyPr/>
                    <a:lstStyle/>
                    <a:p>
                      <a:pPr algn="ctr"/>
                      <a:r>
                        <a:rPr lang="en-GB" sz="1200" b="0" dirty="0"/>
                        <a:t>Uruguay</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13</a:t>
                      </a:r>
                    </a:p>
                  </a:txBody>
                  <a:tcPr/>
                </a:tc>
                <a:extLst>
                  <a:ext uri="{0D108BD9-81ED-4DB2-BD59-A6C34878D82A}">
                    <a16:rowId xmlns:a16="http://schemas.microsoft.com/office/drawing/2014/main" val="2744191785"/>
                  </a:ext>
                </a:extLst>
              </a:tr>
              <a:tr h="1180145">
                <a:tc>
                  <a:txBody>
                    <a:bodyPr/>
                    <a:lstStyle/>
                    <a:p>
                      <a:pPr algn="ctr"/>
                      <a:r>
                        <a:rPr lang="en-GB" sz="1200" b="0" dirty="0"/>
                        <a:t>Netherlands</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8</a:t>
                      </a:r>
                    </a:p>
                  </a:txBody>
                  <a:tcPr/>
                </a:tc>
                <a:tc>
                  <a:txBody>
                    <a:bodyPr/>
                    <a:lstStyle/>
                    <a:p>
                      <a:pPr algn="ctr"/>
                      <a:r>
                        <a:rPr lang="en-GB" sz="1200" b="0" dirty="0"/>
                        <a:t>Wales</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19</a:t>
                      </a:r>
                    </a:p>
                  </a:txBody>
                  <a:tcPr/>
                </a:tc>
                <a:tc>
                  <a:txBody>
                    <a:bodyPr/>
                    <a:lstStyle/>
                    <a:p>
                      <a:pPr algn="ctr"/>
                      <a:r>
                        <a:rPr lang="en-GB" sz="1200" b="0" dirty="0"/>
                        <a:t>Poland</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26</a:t>
                      </a:r>
                    </a:p>
                  </a:txBody>
                  <a:tcPr/>
                </a:tc>
                <a:tc>
                  <a:txBody>
                    <a:bodyPr/>
                    <a:lstStyle/>
                    <a:p>
                      <a:pPr algn="ctr"/>
                      <a:r>
                        <a:rPr lang="en-GB" sz="1200" b="0" dirty="0"/>
                        <a:t>Tunisia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30</a:t>
                      </a:r>
                    </a:p>
                  </a:txBody>
                  <a:tcPr/>
                </a:tc>
                <a:tc>
                  <a:txBody>
                    <a:bodyPr/>
                    <a:lstStyle/>
                    <a:p>
                      <a:pPr algn="ctr"/>
                      <a:r>
                        <a:rPr lang="en-GB" sz="1200" b="0" dirty="0"/>
                        <a:t>Japan</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24</a:t>
                      </a:r>
                    </a:p>
                  </a:txBody>
                  <a:tcPr/>
                </a:tc>
                <a:tc>
                  <a:txBody>
                    <a:bodyPr/>
                    <a:lstStyle/>
                    <a:p>
                      <a:pPr algn="ctr"/>
                      <a:r>
                        <a:rPr lang="en-GB" sz="1200" b="0" dirty="0"/>
                        <a:t>Croatia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15</a:t>
                      </a:r>
                    </a:p>
                  </a:txBody>
                  <a:tcPr/>
                </a:tc>
                <a:tc>
                  <a:txBody>
                    <a:bodyPr/>
                    <a:lstStyle/>
                    <a:p>
                      <a:pPr algn="ctr"/>
                      <a:r>
                        <a:rPr lang="en-GB" sz="1200" b="0" dirty="0"/>
                        <a:t>Cameroon</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38</a:t>
                      </a:r>
                    </a:p>
                  </a:txBody>
                  <a:tcPr/>
                </a:tc>
                <a:tc>
                  <a:txBody>
                    <a:bodyPr/>
                    <a:lstStyle/>
                    <a:p>
                      <a:pPr algn="ctr"/>
                      <a:r>
                        <a:rPr lang="en-GB" sz="1200" b="0" dirty="0"/>
                        <a:t>South Korea</a:t>
                      </a:r>
                    </a:p>
                    <a:p>
                      <a:pPr algn="ctr"/>
                      <a:endParaRPr lang="en-GB" sz="1200" b="0" dirty="0"/>
                    </a:p>
                    <a:p>
                      <a:pPr algn="ctr"/>
                      <a:endParaRPr lang="en-GB" sz="1200" b="0" dirty="0"/>
                    </a:p>
                    <a:p>
                      <a:pPr algn="ctr"/>
                      <a:endParaRPr lang="en-GB" sz="1200" b="0" dirty="0"/>
                    </a:p>
                    <a:p>
                      <a:pPr algn="ctr"/>
                      <a:endParaRPr lang="en-GB" sz="1200" b="0" dirty="0"/>
                    </a:p>
                    <a:p>
                      <a:pPr algn="ctr"/>
                      <a:r>
                        <a:rPr lang="en-GB" sz="1200" b="0" dirty="0"/>
                        <a:t>28</a:t>
                      </a:r>
                    </a:p>
                  </a:txBody>
                  <a:tcPr/>
                </a:tc>
                <a:extLst>
                  <a:ext uri="{0D108BD9-81ED-4DB2-BD59-A6C34878D82A}">
                    <a16:rowId xmlns:a16="http://schemas.microsoft.com/office/drawing/2014/main" val="764073781"/>
                  </a:ext>
                </a:extLst>
              </a:tr>
            </a:tbl>
          </a:graphicData>
        </a:graphic>
      </p:graphicFrame>
      <p:pic>
        <p:nvPicPr>
          <p:cNvPr id="5" name="Picture 4" descr="Shape&#10;&#10;Description automatically generated">
            <a:extLst>
              <a:ext uri="{FF2B5EF4-FFF2-40B4-BE49-F238E27FC236}">
                <a16:creationId xmlns:a16="http://schemas.microsoft.com/office/drawing/2014/main" id="{77A15121-FE4C-BF7A-15B1-0EB5C23AA3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556792"/>
            <a:ext cx="720080" cy="429102"/>
          </a:xfrm>
          <a:prstGeom prst="rect">
            <a:avLst/>
          </a:prstGeom>
        </p:spPr>
      </p:pic>
      <p:pic>
        <p:nvPicPr>
          <p:cNvPr id="6" name="Picture 5" descr="Diagram&#10;&#10;Description automatically generated">
            <a:extLst>
              <a:ext uri="{FF2B5EF4-FFF2-40B4-BE49-F238E27FC236}">
                <a16:creationId xmlns:a16="http://schemas.microsoft.com/office/drawing/2014/main" id="{1803F9DD-ED00-21F7-5E55-F2119F6EB7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2767538"/>
            <a:ext cx="720080" cy="487390"/>
          </a:xfrm>
          <a:prstGeom prst="rect">
            <a:avLst/>
          </a:prstGeom>
        </p:spPr>
      </p:pic>
      <p:pic>
        <p:nvPicPr>
          <p:cNvPr id="7" name="Picture 43" descr="Flag of Senegal">
            <a:extLst>
              <a:ext uri="{FF2B5EF4-FFF2-40B4-BE49-F238E27FC236}">
                <a16:creationId xmlns:a16="http://schemas.microsoft.com/office/drawing/2014/main" id="{113A78EE-BA49-D3E2-2B72-26E4464D6AA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7811" y="3974066"/>
            <a:ext cx="715838" cy="47705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Shape, rectangle&#10;&#10;Description automatically generated">
            <a:extLst>
              <a:ext uri="{FF2B5EF4-FFF2-40B4-BE49-F238E27FC236}">
                <a16:creationId xmlns:a16="http://schemas.microsoft.com/office/drawing/2014/main" id="{8BC0D96E-D96E-559B-0387-C54B9C3252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7810" y="5102664"/>
            <a:ext cx="715838" cy="486673"/>
          </a:xfrm>
          <a:prstGeom prst="rect">
            <a:avLst/>
          </a:prstGeom>
        </p:spPr>
      </p:pic>
      <p:pic>
        <p:nvPicPr>
          <p:cNvPr id="9" name="Picture 44">
            <a:extLst>
              <a:ext uri="{FF2B5EF4-FFF2-40B4-BE49-F238E27FC236}">
                <a16:creationId xmlns:a16="http://schemas.microsoft.com/office/drawing/2014/main" id="{3F7E211F-9558-1F3D-CB6D-B8DF033533AD}"/>
              </a:ext>
            </a:extLst>
          </p:cNvPr>
          <p:cNvPicPr>
            <a:picLocks noChangeAspect="1"/>
          </p:cNvPicPr>
          <p:nvPr/>
        </p:nvPicPr>
        <p:blipFill>
          <a:blip r:embed="rId7" cstate="print">
            <a:extLst>
              <a:ext uri="{28A0092B-C50C-407E-A947-70E740481C1C}">
                <a14:useLocalDpi xmlns:a14="http://schemas.microsoft.com/office/drawing/2010/main" val="0"/>
              </a:ext>
            </a:extLst>
          </a:blip>
          <a:srcRect l="5060" r="5315"/>
          <a:stretch>
            <a:fillRect/>
          </a:stretch>
        </p:blipFill>
        <p:spPr bwMode="auto">
          <a:xfrm>
            <a:off x="1781597" y="1556791"/>
            <a:ext cx="637833" cy="429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6">
            <a:extLst>
              <a:ext uri="{FF2B5EF4-FFF2-40B4-BE49-F238E27FC236}">
                <a16:creationId xmlns:a16="http://schemas.microsoft.com/office/drawing/2014/main" id="{900C02F6-2511-30B1-FC66-F7F97B6CFF45}"/>
              </a:ext>
            </a:extLst>
          </p:cNvPr>
          <p:cNvPicPr>
            <a:picLocks noChangeAspect="1"/>
          </p:cNvPicPr>
          <p:nvPr/>
        </p:nvPicPr>
        <p:blipFill>
          <a:blip r:embed="rId8" cstate="print">
            <a:extLst>
              <a:ext uri="{28A0092B-C50C-407E-A947-70E740481C1C}">
                <a14:useLocalDpi xmlns:a14="http://schemas.microsoft.com/office/drawing/2010/main" val="0"/>
              </a:ext>
            </a:extLst>
          </a:blip>
          <a:srcRect l="5801" r="8632"/>
          <a:stretch>
            <a:fillRect/>
          </a:stretch>
        </p:blipFill>
        <p:spPr bwMode="auto">
          <a:xfrm>
            <a:off x="1777536" y="2764115"/>
            <a:ext cx="637834" cy="4873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10" descr="Background pattern&#10;&#10;Description automatically generated">
            <a:extLst>
              <a:ext uri="{FF2B5EF4-FFF2-40B4-BE49-F238E27FC236}">
                <a16:creationId xmlns:a16="http://schemas.microsoft.com/office/drawing/2014/main" id="{317238E9-00C2-CE64-A02C-E0E10CBDCBD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77536" y="3970643"/>
            <a:ext cx="637833" cy="480476"/>
          </a:xfrm>
          <a:prstGeom prst="rect">
            <a:avLst/>
          </a:prstGeom>
        </p:spPr>
      </p:pic>
      <p:pic>
        <p:nvPicPr>
          <p:cNvPr id="13" name="Picture 12" descr="A picture containing text&#10;&#10;Description automatically generated">
            <a:extLst>
              <a:ext uri="{FF2B5EF4-FFF2-40B4-BE49-F238E27FC236}">
                <a16:creationId xmlns:a16="http://schemas.microsoft.com/office/drawing/2014/main" id="{CB904DC3-4DBC-634D-4990-355212E2EC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91680" y="5102664"/>
            <a:ext cx="800999" cy="487390"/>
          </a:xfrm>
          <a:prstGeom prst="rect">
            <a:avLst/>
          </a:prstGeom>
        </p:spPr>
      </p:pic>
      <p:pic>
        <p:nvPicPr>
          <p:cNvPr id="14" name="Picture 68" descr="File:Flag of Argentina.svg">
            <a:extLst>
              <a:ext uri="{FF2B5EF4-FFF2-40B4-BE49-F238E27FC236}">
                <a16:creationId xmlns:a16="http://schemas.microsoft.com/office/drawing/2014/main" id="{29487CA9-52A1-F7AD-BB84-4F1F5D632660}"/>
              </a:ext>
            </a:extLst>
          </p:cNvPr>
          <p:cNvPicPr>
            <a:picLocks noChangeAspect="1"/>
          </p:cNvPicPr>
          <p:nvPr/>
        </p:nvPicPr>
        <p:blipFill>
          <a:blip r:embed="rId11" cstate="print">
            <a:extLst>
              <a:ext uri="{28A0092B-C50C-407E-A947-70E740481C1C}">
                <a14:useLocalDpi xmlns:a14="http://schemas.microsoft.com/office/drawing/2010/main" val="0"/>
              </a:ext>
            </a:extLst>
          </a:blip>
          <a:srcRect l="2618" r="3555"/>
          <a:stretch>
            <a:fillRect/>
          </a:stretch>
        </p:blipFill>
        <p:spPr bwMode="auto">
          <a:xfrm>
            <a:off x="2797379" y="1556791"/>
            <a:ext cx="720081" cy="42910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47" descr="Flag of Saudi Arabia">
            <a:extLst>
              <a:ext uri="{FF2B5EF4-FFF2-40B4-BE49-F238E27FC236}">
                <a16:creationId xmlns:a16="http://schemas.microsoft.com/office/drawing/2014/main" id="{F9D69569-2D3E-B21F-0AB3-83A2D5156297}"/>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97379" y="2764115"/>
            <a:ext cx="720081" cy="48739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E3DDC6DD-C0C9-DA14-D8E0-F0A8B87B4C43}"/>
              </a:ext>
            </a:extLst>
          </p:cNvPr>
          <p:cNvPicPr>
            <a:picLocks noChangeAspect="1"/>
          </p:cNvPicPr>
          <p:nvPr/>
        </p:nvPicPr>
        <p:blipFill>
          <a:blip r:embed="rId13" cstate="print">
            <a:extLst>
              <a:ext uri="{28A0092B-C50C-407E-A947-70E740481C1C}">
                <a14:useLocalDpi xmlns:a14="http://schemas.microsoft.com/office/drawing/2010/main" val="0"/>
              </a:ext>
            </a:extLst>
          </a:blip>
          <a:srcRect l="803" t="-2" r="-2" b="5511"/>
          <a:stretch>
            <a:fillRect/>
          </a:stretch>
        </p:blipFill>
        <p:spPr bwMode="auto">
          <a:xfrm>
            <a:off x="2801219" y="3971100"/>
            <a:ext cx="686922" cy="480019"/>
          </a:xfrm>
          <a:prstGeom prst="rect">
            <a:avLst/>
          </a:prstGeom>
          <a:noFill/>
          <a:ln w="9525">
            <a:solidFill>
              <a:schemeClr val="tx1">
                <a:lumMod val="100000"/>
                <a:lumOff val="0"/>
              </a:schemeClr>
            </a:solidFill>
            <a:miter lim="800000"/>
            <a:headEnd/>
            <a:tailEnd/>
          </a:ln>
        </p:spPr>
      </p:pic>
      <p:pic>
        <p:nvPicPr>
          <p:cNvPr id="17" name="Picture 59" descr="Flag of Poland">
            <a:extLst>
              <a:ext uri="{FF2B5EF4-FFF2-40B4-BE49-F238E27FC236}">
                <a16:creationId xmlns:a16="http://schemas.microsoft.com/office/drawing/2014/main" id="{B5FE0ABC-28B8-DDE1-5502-C1082703827F}"/>
              </a:ext>
            </a:extLst>
          </p:cNvPr>
          <p:cNvPicPr>
            <a:picLocks noChangeAspect="1"/>
          </p:cNvPicPr>
          <p:nvPr/>
        </p:nvPicPr>
        <p:blipFill>
          <a:blip r:embed="rId14" cstate="print">
            <a:extLst>
              <a:ext uri="{28A0092B-C50C-407E-A947-70E740481C1C}">
                <a14:useLocalDpi xmlns:a14="http://schemas.microsoft.com/office/drawing/2010/main" val="0"/>
              </a:ext>
            </a:extLst>
          </a:blip>
          <a:srcRect r="7068"/>
          <a:stretch>
            <a:fillRect/>
          </a:stretch>
        </p:blipFill>
        <p:spPr bwMode="auto">
          <a:xfrm>
            <a:off x="2797379" y="5102664"/>
            <a:ext cx="690762" cy="4866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54" descr="Flag of France">
            <a:extLst>
              <a:ext uri="{FF2B5EF4-FFF2-40B4-BE49-F238E27FC236}">
                <a16:creationId xmlns:a16="http://schemas.microsoft.com/office/drawing/2014/main" id="{C847323B-2BE3-8897-2B80-6B8B2EC4B225}"/>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72885" y="1556791"/>
            <a:ext cx="637833" cy="42465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5B2136E4-6F32-82F5-4695-14ED9F742331}"/>
              </a:ext>
            </a:extLst>
          </p:cNvPr>
          <p:cNvPicPr>
            <a:picLocks noChangeAspect="1"/>
          </p:cNvPicPr>
          <p:nvPr/>
        </p:nvPicPr>
        <p:blipFill>
          <a:blip r:embed="rId16" cstate="print">
            <a:extLst>
              <a:ext uri="{28A0092B-C50C-407E-A947-70E740481C1C}">
                <a14:useLocalDpi xmlns:a14="http://schemas.microsoft.com/office/drawing/2010/main" val="0"/>
              </a:ext>
            </a:extLst>
          </a:blip>
          <a:srcRect t="4665" b="-2"/>
          <a:stretch>
            <a:fillRect/>
          </a:stretch>
        </p:blipFill>
        <p:spPr bwMode="auto">
          <a:xfrm>
            <a:off x="3872885" y="2764114"/>
            <a:ext cx="637833" cy="487391"/>
          </a:xfrm>
          <a:prstGeom prst="rect">
            <a:avLst/>
          </a:prstGeom>
          <a:noFill/>
          <a:ln w="9525">
            <a:solidFill>
              <a:schemeClr val="tx1">
                <a:lumMod val="100000"/>
                <a:lumOff val="0"/>
              </a:schemeClr>
            </a:solidFill>
            <a:miter lim="800000"/>
            <a:headEnd/>
            <a:tailEnd/>
          </a:ln>
        </p:spPr>
      </p:pic>
      <p:pic>
        <p:nvPicPr>
          <p:cNvPr id="20" name="Picture 51" descr="Red with a white cross that extends to the edges of the flag; the vertical part of the cross is shifted to the hoist side">
            <a:extLst>
              <a:ext uri="{FF2B5EF4-FFF2-40B4-BE49-F238E27FC236}">
                <a16:creationId xmlns:a16="http://schemas.microsoft.com/office/drawing/2014/main" id="{CE1A107A-C101-8EF2-A4CA-5ABEBECD4C72}"/>
              </a:ext>
            </a:extLst>
          </p:cNvPr>
          <p:cNvPicPr>
            <a:picLocks noChangeAspect="1"/>
          </p:cNvPicPr>
          <p:nvPr/>
        </p:nvPicPr>
        <p:blipFill>
          <a:blip r:embed="rId17" cstate="print">
            <a:extLst>
              <a:ext uri="{28A0092B-C50C-407E-A947-70E740481C1C}">
                <a14:useLocalDpi xmlns:a14="http://schemas.microsoft.com/office/drawing/2010/main" val="0"/>
              </a:ext>
            </a:extLst>
          </a:blip>
          <a:srcRect t="6772" b="4597"/>
          <a:stretch>
            <a:fillRect/>
          </a:stretch>
        </p:blipFill>
        <p:spPr bwMode="auto">
          <a:xfrm>
            <a:off x="3868084" y="3970643"/>
            <a:ext cx="642004" cy="480019"/>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5DC23188-8CA8-06EB-79D4-861F4F6AD6D4}"/>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868083" y="5101945"/>
            <a:ext cx="637833" cy="486673"/>
          </a:xfrm>
          <a:prstGeom prst="rect">
            <a:avLst/>
          </a:prstGeom>
          <a:noFill/>
          <a:ln w="9525">
            <a:solidFill>
              <a:schemeClr val="tx1">
                <a:lumMod val="100000"/>
                <a:lumOff val="0"/>
              </a:schemeClr>
            </a:solidFill>
            <a:miter lim="800000"/>
            <a:headEnd/>
            <a:tailEnd/>
          </a:ln>
        </p:spPr>
      </p:pic>
      <p:pic>
        <p:nvPicPr>
          <p:cNvPr id="22" name="Picture 62" descr="Flag of Spain">
            <a:extLst>
              <a:ext uri="{FF2B5EF4-FFF2-40B4-BE49-F238E27FC236}">
                <a16:creationId xmlns:a16="http://schemas.microsoft.com/office/drawing/2014/main" id="{1BAB8B3C-554C-E858-CE02-8BD1C3AD5E41}"/>
              </a:ext>
            </a:extLst>
          </p:cNvPr>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872925" y="1536650"/>
            <a:ext cx="720081" cy="4447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3" name="Picture 66" descr="Flag of Costa Rica">
            <a:extLst>
              <a:ext uri="{FF2B5EF4-FFF2-40B4-BE49-F238E27FC236}">
                <a16:creationId xmlns:a16="http://schemas.microsoft.com/office/drawing/2014/main" id="{F21952B4-462C-7901-1D35-EF0995AB8077}"/>
              </a:ext>
            </a:extLst>
          </p:cNvPr>
          <p:cNvPicPr>
            <a:picLocks noChangeAspect="1"/>
          </p:cNvPicPr>
          <p:nvPr/>
        </p:nvPicPr>
        <p:blipFill>
          <a:blip r:embed="rId20" cstate="print">
            <a:extLst>
              <a:ext uri="{28A0092B-C50C-407E-A947-70E740481C1C}">
                <a14:useLocalDpi xmlns:a14="http://schemas.microsoft.com/office/drawing/2010/main" val="0"/>
              </a:ext>
            </a:extLst>
          </a:blip>
          <a:srcRect l="4192" r="5548"/>
          <a:stretch>
            <a:fillRect/>
          </a:stretch>
        </p:blipFill>
        <p:spPr bwMode="auto">
          <a:xfrm>
            <a:off x="4884606" y="2764114"/>
            <a:ext cx="720079" cy="488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475086D0-D411-0CDA-A15D-5A659CB08FE3}"/>
              </a:ext>
            </a:extLst>
          </p:cNvPr>
          <p:cNvPicPr>
            <a:picLocks noChangeAspect="1"/>
          </p:cNvPicPr>
          <p:nvPr/>
        </p:nvPicPr>
        <p:blipFill>
          <a:blip r:embed="rId21" cstate="print">
            <a:extLst>
              <a:ext uri="{28A0092B-C50C-407E-A947-70E740481C1C}">
                <a14:useLocalDpi xmlns:a14="http://schemas.microsoft.com/office/drawing/2010/main" val="0"/>
              </a:ext>
            </a:extLst>
          </a:blip>
          <a:srcRect l="2670" r="4977"/>
          <a:stretch>
            <a:fillRect/>
          </a:stretch>
        </p:blipFill>
        <p:spPr bwMode="auto">
          <a:xfrm>
            <a:off x="4900581" y="3970643"/>
            <a:ext cx="686922" cy="481582"/>
          </a:xfrm>
          <a:prstGeom prst="rect">
            <a:avLst/>
          </a:prstGeom>
          <a:noFill/>
          <a:ln w="9525">
            <a:solidFill>
              <a:schemeClr val="tx1">
                <a:lumMod val="100000"/>
                <a:lumOff val="0"/>
              </a:schemeClr>
            </a:solidFill>
            <a:miter lim="800000"/>
            <a:headEnd/>
            <a:tailEnd/>
          </a:ln>
        </p:spPr>
      </p:pic>
      <p:pic>
        <p:nvPicPr>
          <p:cNvPr id="25" name="Picture 24">
            <a:extLst>
              <a:ext uri="{FF2B5EF4-FFF2-40B4-BE49-F238E27FC236}">
                <a16:creationId xmlns:a16="http://schemas.microsoft.com/office/drawing/2014/main" id="{2E9CD2A9-3A2D-3BDD-7E83-2A416707F50D}"/>
              </a:ext>
            </a:extLst>
          </p:cNvPr>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4892178" y="5101944"/>
            <a:ext cx="720080" cy="488109"/>
          </a:xfrm>
          <a:prstGeom prst="rect">
            <a:avLst/>
          </a:prstGeom>
          <a:noFill/>
          <a:ln w="9525">
            <a:solidFill>
              <a:schemeClr val="tx1">
                <a:lumMod val="100000"/>
                <a:lumOff val="0"/>
              </a:schemeClr>
            </a:solidFill>
            <a:miter lim="800000"/>
            <a:headEnd/>
            <a:tailEnd/>
          </a:ln>
        </p:spPr>
      </p:pic>
      <p:pic>
        <p:nvPicPr>
          <p:cNvPr id="26" name="Picture 48" descr="Flag of Belgium">
            <a:extLst>
              <a:ext uri="{FF2B5EF4-FFF2-40B4-BE49-F238E27FC236}">
                <a16:creationId xmlns:a16="http://schemas.microsoft.com/office/drawing/2014/main" id="{75AC4B06-953C-0228-5F00-D8307ADC1D5B}"/>
              </a:ext>
            </a:extLst>
          </p:cNvPr>
          <p:cNvPicPr>
            <a:picLocks noChangeAspect="1"/>
          </p:cNvPicPr>
          <p:nvPr/>
        </p:nvPicPr>
        <p:blipFill>
          <a:blip r:embed="rId23" cstate="print">
            <a:extLst>
              <a:ext uri="{28A0092B-C50C-407E-A947-70E740481C1C}">
                <a14:useLocalDpi xmlns:a14="http://schemas.microsoft.com/office/drawing/2010/main" val="0"/>
              </a:ext>
            </a:extLst>
          </a:blip>
          <a:srcRect t="11559" b="12373"/>
          <a:stretch>
            <a:fillRect/>
          </a:stretch>
        </p:blipFill>
        <p:spPr bwMode="auto">
          <a:xfrm>
            <a:off x="5917257" y="1536649"/>
            <a:ext cx="720081" cy="44479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26" descr="Icon&#10;&#10;Description automatically generated">
            <a:extLst>
              <a:ext uri="{FF2B5EF4-FFF2-40B4-BE49-F238E27FC236}">
                <a16:creationId xmlns:a16="http://schemas.microsoft.com/office/drawing/2014/main" id="{56308EFC-43D4-D7CC-B6DC-30D205E564D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930962" y="2763388"/>
            <a:ext cx="706376" cy="487391"/>
          </a:xfrm>
          <a:prstGeom prst="rect">
            <a:avLst/>
          </a:prstGeom>
        </p:spPr>
      </p:pic>
      <p:pic>
        <p:nvPicPr>
          <p:cNvPr id="28" name="Picture 41" descr="Flag of Morocco">
            <a:extLst>
              <a:ext uri="{FF2B5EF4-FFF2-40B4-BE49-F238E27FC236}">
                <a16:creationId xmlns:a16="http://schemas.microsoft.com/office/drawing/2014/main" id="{AB34A7A9-291C-8389-7B34-96CBA619AEC4}"/>
              </a:ext>
            </a:extLst>
          </p:cNvPr>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930963" y="3969917"/>
            <a:ext cx="706376" cy="48739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 name="Picture 49" descr="Flag of Croatia.svg">
            <a:extLst>
              <a:ext uri="{FF2B5EF4-FFF2-40B4-BE49-F238E27FC236}">
                <a16:creationId xmlns:a16="http://schemas.microsoft.com/office/drawing/2014/main" id="{858BF60B-4AA7-C579-E889-BD2DAFCB91C5}"/>
              </a:ext>
            </a:extLst>
          </p:cNvPr>
          <p:cNvPicPr>
            <a:picLocks noChangeAspect="1"/>
          </p:cNvPicPr>
          <p:nvPr/>
        </p:nvPicPr>
        <p:blipFill>
          <a:blip r:embed="rId26" cstate="print">
            <a:extLst>
              <a:ext uri="{28A0092B-C50C-407E-A947-70E740481C1C}">
                <a14:useLocalDpi xmlns:a14="http://schemas.microsoft.com/office/drawing/2010/main" val="0"/>
              </a:ext>
            </a:extLst>
          </a:blip>
          <a:srcRect l="13200" r="11188"/>
          <a:stretch>
            <a:fillRect/>
          </a:stretch>
        </p:blipFill>
        <p:spPr bwMode="auto">
          <a:xfrm>
            <a:off x="5935485" y="5100509"/>
            <a:ext cx="703440" cy="488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9BC5162C-61C7-133B-66CF-3B079379926A}"/>
              </a:ext>
            </a:extLst>
          </p:cNvPr>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986148" y="1536649"/>
            <a:ext cx="682195" cy="444796"/>
          </a:xfrm>
          <a:prstGeom prst="rect">
            <a:avLst/>
          </a:prstGeom>
          <a:noFill/>
          <a:ln w="9525">
            <a:solidFill>
              <a:schemeClr val="tx1">
                <a:lumMod val="100000"/>
                <a:lumOff val="0"/>
              </a:schemeClr>
            </a:solidFill>
            <a:miter lim="800000"/>
            <a:headEnd/>
            <a:tailEnd/>
          </a:ln>
        </p:spPr>
      </p:pic>
      <p:pic>
        <p:nvPicPr>
          <p:cNvPr id="32" name="Picture 61" descr="Flag of Serbia">
            <a:extLst>
              <a:ext uri="{FF2B5EF4-FFF2-40B4-BE49-F238E27FC236}">
                <a16:creationId xmlns:a16="http://schemas.microsoft.com/office/drawing/2014/main" id="{CE635322-AE23-57CE-000D-9A78D9A5C05E}"/>
              </a:ext>
            </a:extLst>
          </p:cNvPr>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6979955" y="2761937"/>
            <a:ext cx="682196" cy="48811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64" descr="Flag of Switzerland">
            <a:extLst>
              <a:ext uri="{FF2B5EF4-FFF2-40B4-BE49-F238E27FC236}">
                <a16:creationId xmlns:a16="http://schemas.microsoft.com/office/drawing/2014/main" id="{91FF7F6F-BEE9-222A-D259-F68D51FBF21C}"/>
              </a:ext>
            </a:extLst>
          </p:cNvPr>
          <p:cNvPicPr>
            <a:picLocks noChangeAspect="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988778" y="3969078"/>
            <a:ext cx="481627" cy="48158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3" descr="Icon&#10;&#10;Description automatically generated">
            <a:extLst>
              <a:ext uri="{FF2B5EF4-FFF2-40B4-BE49-F238E27FC236}">
                <a16:creationId xmlns:a16="http://schemas.microsoft.com/office/drawing/2014/main" id="{9D5E86F0-B6D7-FD1F-6500-01244A8D8254}"/>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6988778" y="5100509"/>
            <a:ext cx="673373" cy="488109"/>
          </a:xfrm>
          <a:prstGeom prst="rect">
            <a:avLst/>
          </a:prstGeom>
        </p:spPr>
      </p:pic>
      <p:pic>
        <p:nvPicPr>
          <p:cNvPr id="35" name="Picture 2" descr="Flag of Portugal.svg">
            <a:extLst>
              <a:ext uri="{FF2B5EF4-FFF2-40B4-BE49-F238E27FC236}">
                <a16:creationId xmlns:a16="http://schemas.microsoft.com/office/drawing/2014/main" id="{3748B2C3-C3CF-D7CB-F4C9-F4B8E1BFD753}"/>
              </a:ext>
            </a:extLst>
          </p:cNvPr>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auto">
          <a:xfrm>
            <a:off x="8017153" y="1531853"/>
            <a:ext cx="682195" cy="454393"/>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pic>
        <p:nvPicPr>
          <p:cNvPr id="36" name="Picture 35" descr="A picture containing icon&#10;&#10;Description automatically generated">
            <a:extLst>
              <a:ext uri="{FF2B5EF4-FFF2-40B4-BE49-F238E27FC236}">
                <a16:creationId xmlns:a16="http://schemas.microsoft.com/office/drawing/2014/main" id="{F497918B-6A03-75B4-2379-29264442542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012608" y="2743656"/>
            <a:ext cx="682195" cy="506397"/>
          </a:xfrm>
          <a:prstGeom prst="rect">
            <a:avLst/>
          </a:prstGeom>
        </p:spPr>
      </p:pic>
      <p:pic>
        <p:nvPicPr>
          <p:cNvPr id="38" name="Picture 46">
            <a:extLst>
              <a:ext uri="{FF2B5EF4-FFF2-40B4-BE49-F238E27FC236}">
                <a16:creationId xmlns:a16="http://schemas.microsoft.com/office/drawing/2014/main" id="{18371064-A057-FE41-017A-AB1C8A535B1B}"/>
              </a:ext>
            </a:extLst>
          </p:cNvPr>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7994446" y="5100509"/>
            <a:ext cx="734150" cy="48810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71" descr="Flag of Uruguay">
            <a:extLst>
              <a:ext uri="{FF2B5EF4-FFF2-40B4-BE49-F238E27FC236}">
                <a16:creationId xmlns:a16="http://schemas.microsoft.com/office/drawing/2014/main" id="{FA8EDB38-792A-C0FD-CF6F-7C52112DD332}"/>
              </a:ext>
            </a:extLst>
          </p:cNvPr>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7994446" y="3928427"/>
            <a:ext cx="744719" cy="4958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0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5288" y="0"/>
            <a:ext cx="8229600" cy="719138"/>
          </a:xfrm>
        </p:spPr>
        <p:txBody>
          <a:bodyPr/>
          <a:lstStyle/>
          <a:p>
            <a:pPr algn="ctr" eaLnBrk="1" hangingPunct="1"/>
            <a:r>
              <a:rPr lang="en-GB" altLang="en-US" sz="3600" dirty="0">
                <a:ea typeface="ＭＳ Ｐゴシック" panose="020B0600070205080204" pitchFamily="34" charset="-128"/>
              </a:rPr>
              <a:t>Probability statements</a:t>
            </a:r>
          </a:p>
        </p:txBody>
      </p:sp>
      <p:grpSp>
        <p:nvGrpSpPr>
          <p:cNvPr id="21507" name="Group 16"/>
          <p:cNvGrpSpPr>
            <a:grpSpLocks/>
          </p:cNvGrpSpPr>
          <p:nvPr/>
        </p:nvGrpSpPr>
        <p:grpSpPr bwMode="auto">
          <a:xfrm>
            <a:off x="611188" y="692150"/>
            <a:ext cx="7705725" cy="2592388"/>
            <a:chOff x="756097" y="1412776"/>
            <a:chExt cx="7705725" cy="2592439"/>
          </a:xfrm>
        </p:grpSpPr>
        <p:sp>
          <p:nvSpPr>
            <p:cNvPr id="21511" name="TextBox 4"/>
            <p:cNvSpPr txBox="1">
              <a:spLocks noChangeArrowheads="1"/>
            </p:cNvSpPr>
            <p:nvPr/>
          </p:nvSpPr>
          <p:spPr bwMode="auto">
            <a:xfrm rot="5400000">
              <a:off x="3748757" y="2884091"/>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Even chance  </a:t>
              </a:r>
            </a:p>
          </p:txBody>
        </p:sp>
        <p:sp>
          <p:nvSpPr>
            <p:cNvPr id="21512" name="TextBox 5"/>
            <p:cNvSpPr txBox="1">
              <a:spLocks noChangeArrowheads="1"/>
            </p:cNvSpPr>
            <p:nvPr/>
          </p:nvSpPr>
          <p:spPr bwMode="auto">
            <a:xfrm rot="5400000">
              <a:off x="364305" y="2884093"/>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Impossible  </a:t>
              </a:r>
            </a:p>
          </p:txBody>
        </p:sp>
        <p:sp>
          <p:nvSpPr>
            <p:cNvPr id="21513" name="TextBox 6"/>
            <p:cNvSpPr txBox="1">
              <a:spLocks noChangeArrowheads="1"/>
            </p:cNvSpPr>
            <p:nvPr/>
          </p:nvSpPr>
          <p:spPr bwMode="auto">
            <a:xfrm>
              <a:off x="6300713" y="1412776"/>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More likely  </a:t>
              </a:r>
            </a:p>
          </p:txBody>
        </p:sp>
        <p:sp>
          <p:nvSpPr>
            <p:cNvPr id="21514" name="TextBox 7"/>
            <p:cNvSpPr txBox="1">
              <a:spLocks noChangeArrowheads="1"/>
            </p:cNvSpPr>
            <p:nvPr/>
          </p:nvSpPr>
          <p:spPr bwMode="auto">
            <a:xfrm rot="5400000">
              <a:off x="1481112" y="2919811"/>
              <a:ext cx="1655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Highly unlikely </a:t>
              </a:r>
            </a:p>
          </p:txBody>
        </p:sp>
        <p:sp>
          <p:nvSpPr>
            <p:cNvPr id="21515" name="TextBox 8"/>
            <p:cNvSpPr txBox="1">
              <a:spLocks noChangeArrowheads="1"/>
            </p:cNvSpPr>
            <p:nvPr/>
          </p:nvSpPr>
          <p:spPr bwMode="auto">
            <a:xfrm rot="5400000">
              <a:off x="2524794" y="2884091"/>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Unlikely  </a:t>
              </a:r>
            </a:p>
          </p:txBody>
        </p:sp>
        <p:sp>
          <p:nvSpPr>
            <p:cNvPr id="21516" name="TextBox 9"/>
            <p:cNvSpPr txBox="1">
              <a:spLocks noChangeArrowheads="1"/>
            </p:cNvSpPr>
            <p:nvPr/>
          </p:nvSpPr>
          <p:spPr bwMode="auto">
            <a:xfrm rot="5400000">
              <a:off x="4900091" y="2884885"/>
              <a:ext cx="15843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Likely </a:t>
              </a:r>
            </a:p>
          </p:txBody>
        </p:sp>
        <p:sp>
          <p:nvSpPr>
            <p:cNvPr id="21517" name="TextBox 10"/>
            <p:cNvSpPr txBox="1">
              <a:spLocks noChangeArrowheads="1"/>
            </p:cNvSpPr>
            <p:nvPr/>
          </p:nvSpPr>
          <p:spPr bwMode="auto">
            <a:xfrm rot="5400000">
              <a:off x="6124500" y="3028109"/>
              <a:ext cx="158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Highly likely  </a:t>
              </a:r>
            </a:p>
          </p:txBody>
        </p:sp>
        <p:sp>
          <p:nvSpPr>
            <p:cNvPr id="21518" name="TextBox 11"/>
            <p:cNvSpPr txBox="1">
              <a:spLocks noChangeArrowheads="1"/>
            </p:cNvSpPr>
            <p:nvPr/>
          </p:nvSpPr>
          <p:spPr bwMode="auto">
            <a:xfrm rot="5400000">
              <a:off x="7456413" y="2704183"/>
              <a:ext cx="1081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a:t>Certain </a:t>
              </a:r>
            </a:p>
          </p:txBody>
        </p:sp>
        <p:cxnSp>
          <p:nvCxnSpPr>
            <p:cNvPr id="14" name="Straight Connector 13"/>
            <p:cNvCxnSpPr/>
            <p:nvPr/>
          </p:nvCxnSpPr>
          <p:spPr>
            <a:xfrm flipH="1">
              <a:off x="756097" y="1989050"/>
              <a:ext cx="7705725" cy="0"/>
            </a:xfrm>
            <a:prstGeom prst="line">
              <a:avLst/>
            </a:prstGeom>
            <a:ln w="3810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520" name="TextBox 14"/>
            <p:cNvSpPr txBox="1">
              <a:spLocks noChangeArrowheads="1"/>
            </p:cNvSpPr>
            <p:nvPr/>
          </p:nvSpPr>
          <p:spPr bwMode="auto">
            <a:xfrm>
              <a:off x="1404169" y="1412776"/>
              <a:ext cx="1582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GB" altLang="en-US" sz="1800" dirty="0"/>
                <a:t>Less likely </a:t>
              </a:r>
            </a:p>
          </p:txBody>
        </p:sp>
      </p:grpSp>
      <p:sp>
        <p:nvSpPr>
          <p:cNvPr id="15" name="Rectangle 3"/>
          <p:cNvSpPr txBox="1">
            <a:spLocks noChangeArrowheads="1"/>
          </p:cNvSpPr>
          <p:nvPr/>
        </p:nvSpPr>
        <p:spPr bwMode="auto">
          <a:xfrm>
            <a:off x="0" y="3284538"/>
            <a:ext cx="8624888" cy="649287"/>
          </a:xfrm>
          <a:prstGeom prst="rect">
            <a:avLst/>
          </a:prstGeom>
          <a:noFill/>
          <a:ln w="9525">
            <a:noFill/>
            <a:miter lim="800000"/>
            <a:headEnd/>
            <a:tailEnd/>
          </a:ln>
        </p:spPr>
        <p:txBody>
          <a:bodyPr/>
          <a:lstStyle/>
          <a:p>
            <a:pPr marL="342900" indent="-342900" eaLnBrk="1" hangingPunct="1">
              <a:spcBef>
                <a:spcPct val="20000"/>
              </a:spcBef>
              <a:defRPr/>
            </a:pPr>
            <a:r>
              <a:rPr lang="en-GB" sz="2200" kern="0" dirty="0">
                <a:latin typeface="+mn-lt"/>
                <a:ea typeface="ＭＳ Ｐゴシック" charset="-128"/>
                <a:cs typeface="ＭＳ Ｐゴシック" charset="0"/>
              </a:rPr>
              <a:t>	………........ is more/less likely to win the World Cup than </a:t>
            </a:r>
            <a:r>
              <a:rPr lang="en-GB" sz="2200" kern="0" dirty="0">
                <a:ea typeface="ＭＳ Ｐゴシック" charset="-128"/>
                <a:cs typeface="ＭＳ Ｐゴシック" charset="0"/>
              </a:rPr>
              <a:t>………........</a:t>
            </a:r>
            <a:r>
              <a:rPr lang="en-GB" sz="2200" kern="0" dirty="0">
                <a:latin typeface="+mn-lt"/>
                <a:ea typeface="ＭＳ Ｐゴシック" charset="-128"/>
                <a:cs typeface="ＭＳ Ｐゴシック" charset="0"/>
              </a:rPr>
              <a:t>  because ........................</a:t>
            </a:r>
          </a:p>
        </p:txBody>
      </p:sp>
      <p:sp>
        <p:nvSpPr>
          <p:cNvPr id="16" name="Rectangle 3"/>
          <p:cNvSpPr txBox="1">
            <a:spLocks noChangeArrowheads="1"/>
          </p:cNvSpPr>
          <p:nvPr/>
        </p:nvSpPr>
        <p:spPr bwMode="auto">
          <a:xfrm>
            <a:off x="0" y="4292600"/>
            <a:ext cx="8624888" cy="1225550"/>
          </a:xfrm>
          <a:prstGeom prst="rect">
            <a:avLst/>
          </a:prstGeom>
          <a:noFill/>
          <a:ln w="9525">
            <a:noFill/>
            <a:miter lim="800000"/>
            <a:headEnd/>
            <a:tailEnd/>
          </a:ln>
        </p:spPr>
        <p:txBody>
          <a:bodyPr/>
          <a:lstStyle/>
          <a:p>
            <a:pPr marL="342900" indent="-342900" eaLnBrk="1" hangingPunct="1">
              <a:spcBef>
                <a:spcPct val="20000"/>
              </a:spcBef>
              <a:defRPr/>
            </a:pPr>
            <a:r>
              <a:rPr lang="en-GB" sz="2200" kern="0" dirty="0">
                <a:latin typeface="+mn-lt"/>
                <a:ea typeface="ＭＳ Ｐゴシック" charset="-128"/>
                <a:cs typeface="ＭＳ Ｐゴシック" charset="0"/>
              </a:rPr>
              <a:t>	A team from Group .... is </a:t>
            </a:r>
            <a:r>
              <a:rPr lang="en-GB" sz="2200" kern="0" dirty="0">
                <a:ea typeface="ＭＳ Ｐゴシック" charset="-128"/>
                <a:cs typeface="ＭＳ Ｐゴシック" charset="0"/>
              </a:rPr>
              <a:t>more/less likely </a:t>
            </a:r>
            <a:r>
              <a:rPr lang="en-GB" sz="2200" kern="0" dirty="0">
                <a:latin typeface="+mn-lt"/>
                <a:ea typeface="ＭＳ Ｐゴシック" charset="-128"/>
                <a:cs typeface="ＭＳ Ｐゴシック" charset="0"/>
              </a:rPr>
              <a:t>to win the World Cup than a team from Group .... because ........................</a:t>
            </a:r>
          </a:p>
        </p:txBody>
      </p:sp>
      <p:sp>
        <p:nvSpPr>
          <p:cNvPr id="17" name="Rectangle 3"/>
          <p:cNvSpPr txBox="1">
            <a:spLocks noChangeArrowheads="1"/>
          </p:cNvSpPr>
          <p:nvPr/>
        </p:nvSpPr>
        <p:spPr bwMode="auto">
          <a:xfrm>
            <a:off x="0" y="5300663"/>
            <a:ext cx="8769350" cy="1225550"/>
          </a:xfrm>
          <a:prstGeom prst="rect">
            <a:avLst/>
          </a:prstGeom>
          <a:noFill/>
          <a:ln w="9525">
            <a:noFill/>
            <a:miter lim="800000"/>
            <a:headEnd/>
            <a:tailEnd/>
          </a:ln>
        </p:spPr>
        <p:txBody>
          <a:bodyPr/>
          <a:lstStyle/>
          <a:p>
            <a:pPr marL="342900" indent="-342900" eaLnBrk="1" hangingPunct="1">
              <a:spcBef>
                <a:spcPct val="20000"/>
              </a:spcBef>
              <a:defRPr/>
            </a:pPr>
            <a:r>
              <a:rPr lang="en-GB" sz="2200" kern="0" dirty="0">
                <a:latin typeface="+mn-lt"/>
                <a:ea typeface="ＭＳ Ｐゴシック" charset="-128"/>
                <a:cs typeface="ＭＳ Ｐゴシック" charset="0"/>
              </a:rPr>
              <a:t>	A team from Europe is </a:t>
            </a:r>
            <a:r>
              <a:rPr lang="en-GB" sz="2200" kern="0" dirty="0">
                <a:ea typeface="ＭＳ Ｐゴシック" charset="-128"/>
                <a:cs typeface="ＭＳ Ｐゴシック" charset="0"/>
              </a:rPr>
              <a:t>more/less likely </a:t>
            </a:r>
            <a:r>
              <a:rPr lang="en-GB" sz="2200" kern="0" dirty="0">
                <a:latin typeface="+mn-lt"/>
                <a:ea typeface="ＭＳ Ｐゴシック" charset="-128"/>
                <a:cs typeface="ＭＳ Ｐゴシック" charset="0"/>
              </a:rPr>
              <a:t>to win the World Cup than a team from Africa because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7955481" y="1856768"/>
            <a:ext cx="810867" cy="3804480"/>
            <a:chOff x="7955481" y="1856768"/>
            <a:chExt cx="810867" cy="3804480"/>
          </a:xfrm>
        </p:grpSpPr>
        <p:pic>
          <p:nvPicPr>
            <p:cNvPr id="13345" name="Picture 41" descr="Flag of Morocco"/>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5481" y="1856768"/>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7" name="Picture 43" descr="Flag of Senegal"/>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901" y="2948486"/>
              <a:ext cx="810420"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8" name="Picture 44"/>
            <p:cNvPicPr>
              <a:picLocks noChangeAspect="1"/>
            </p:cNvPicPr>
            <p:nvPr/>
          </p:nvPicPr>
          <p:blipFill>
            <a:blip r:embed="rId5" cstate="print">
              <a:extLst>
                <a:ext uri="{28A0092B-C50C-407E-A947-70E740481C1C}">
                  <a14:useLocalDpi xmlns:a14="http://schemas.microsoft.com/office/drawing/2010/main" val="0"/>
                </a:ext>
              </a:extLst>
            </a:blip>
            <a:srcRect l="5060" r="5315"/>
            <a:stretch>
              <a:fillRect/>
            </a:stretch>
          </p:blipFill>
          <p:spPr bwMode="auto">
            <a:xfrm>
              <a:off x="7956321" y="3494486"/>
              <a:ext cx="810000" cy="54492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4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21" y="4045330"/>
              <a:ext cx="810000" cy="535798"/>
            </a:xfrm>
            <a:prstGeom prst="rect">
              <a:avLst/>
            </a:prstGeom>
            <a:noFill/>
            <a:ln w="9525">
              <a:solidFill>
                <a:schemeClr val="tx1">
                  <a:lumMod val="100000"/>
                  <a:lumOff val="0"/>
                </a:schemeClr>
              </a:solidFill>
              <a:miter lim="800000"/>
              <a:headEnd/>
              <a:tailEnd/>
            </a:ln>
          </p:spPr>
        </p:pic>
        <p:pic>
          <p:nvPicPr>
            <p:cNvPr id="13350" name="Picture 4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56348" y="4580289"/>
              <a:ext cx="810000" cy="5385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51" name="Picture 47" descr="Flag of Saudi Arabia"/>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56376" y="5121163"/>
              <a:ext cx="809945" cy="54008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1320147" y="6017819"/>
            <a:ext cx="6503707" cy="543319"/>
            <a:chOff x="1159951" y="6017819"/>
            <a:chExt cx="6503707" cy="543319"/>
          </a:xfrm>
        </p:grpSpPr>
        <p:pic>
          <p:nvPicPr>
            <p:cNvPr id="13337" name="Picture 48" descr="Flag of Belgium"/>
            <p:cNvPicPr>
              <a:picLocks noChangeAspect="1"/>
            </p:cNvPicPr>
            <p:nvPr/>
          </p:nvPicPr>
          <p:blipFill>
            <a:blip r:embed="rId9" cstate="print">
              <a:extLst>
                <a:ext uri="{28A0092B-C50C-407E-A947-70E740481C1C}">
                  <a14:useLocalDpi xmlns:a14="http://schemas.microsoft.com/office/drawing/2010/main" val="0"/>
                </a:ext>
              </a:extLst>
            </a:blip>
            <a:srcRect t="11559" b="12373"/>
            <a:stretch>
              <a:fillRect/>
            </a:stretch>
          </p:blipFill>
          <p:spPr bwMode="auto">
            <a:xfrm>
              <a:off x="6841087" y="6017819"/>
              <a:ext cx="82257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8" name="Picture 49" descr="Flag of Croatia.svg"/>
            <p:cNvPicPr>
              <a:picLocks noChangeAspect="1"/>
            </p:cNvPicPr>
            <p:nvPr/>
          </p:nvPicPr>
          <p:blipFill>
            <a:blip r:embed="rId10" cstate="print">
              <a:extLst>
                <a:ext uri="{28A0092B-C50C-407E-A947-70E740481C1C}">
                  <a14:useLocalDpi xmlns:a14="http://schemas.microsoft.com/office/drawing/2010/main" val="0"/>
                </a:ext>
              </a:extLst>
            </a:blip>
            <a:srcRect l="13200" r="11188"/>
            <a:stretch>
              <a:fillRect/>
            </a:stretch>
          </p:blipFill>
          <p:spPr bwMode="auto">
            <a:xfrm>
              <a:off x="6016630" y="6017819"/>
              <a:ext cx="824457"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9" name="Picture 51" descr="Red with a white cross that extends to the edges of the flag; the vertical part of the cross is shifted to the hoist side"/>
            <p:cNvPicPr>
              <a:picLocks noChangeAspect="1"/>
            </p:cNvPicPr>
            <p:nvPr/>
          </p:nvPicPr>
          <p:blipFill>
            <a:blip r:embed="rId11" cstate="print">
              <a:extLst>
                <a:ext uri="{28A0092B-C50C-407E-A947-70E740481C1C}">
                  <a14:useLocalDpi xmlns:a14="http://schemas.microsoft.com/office/drawing/2010/main" val="0"/>
                </a:ext>
              </a:extLst>
            </a:blip>
            <a:srcRect t="6772" b="4597"/>
            <a:stretch>
              <a:fillRect/>
            </a:stretch>
          </p:blipFill>
          <p:spPr bwMode="auto">
            <a:xfrm>
              <a:off x="5209960" y="6017819"/>
              <a:ext cx="806670" cy="539750"/>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pic>
        <p:pic>
          <p:nvPicPr>
            <p:cNvPr id="54" name="Picture 53"/>
            <p:cNvPicPr>
              <a:picLocks noChangeAspect="1"/>
            </p:cNvPicPr>
            <p:nvPr/>
          </p:nvPicPr>
          <p:blipFill>
            <a:blip r:embed="rId12" cstate="print">
              <a:extLst>
                <a:ext uri="{28A0092B-C50C-407E-A947-70E740481C1C}">
                  <a14:useLocalDpi xmlns:a14="http://schemas.microsoft.com/office/drawing/2010/main" val="0"/>
                </a:ext>
              </a:extLst>
            </a:blip>
            <a:srcRect l="803" t="-2" r="-2" b="5511"/>
            <a:stretch>
              <a:fillRect/>
            </a:stretch>
          </p:blipFill>
          <p:spPr bwMode="auto">
            <a:xfrm>
              <a:off x="3601602" y="6017819"/>
              <a:ext cx="801688" cy="539750"/>
            </a:xfrm>
            <a:prstGeom prst="rect">
              <a:avLst/>
            </a:prstGeom>
            <a:noFill/>
            <a:ln w="9525">
              <a:solidFill>
                <a:schemeClr val="tx1">
                  <a:lumMod val="100000"/>
                  <a:lumOff val="0"/>
                </a:schemeClr>
              </a:solidFill>
              <a:miter lim="800000"/>
              <a:headEnd/>
              <a:tailEnd/>
            </a:ln>
          </p:spPr>
        </p:pic>
        <p:pic>
          <p:nvPicPr>
            <p:cNvPr id="13341" name="Picture 54" descr="Flag of France"/>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91372" y="6017819"/>
              <a:ext cx="810706"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43" name="Picture 56"/>
            <p:cNvPicPr>
              <a:picLocks noChangeAspect="1"/>
            </p:cNvPicPr>
            <p:nvPr/>
          </p:nvPicPr>
          <p:blipFill>
            <a:blip r:embed="rId14" cstate="print">
              <a:extLst>
                <a:ext uri="{28A0092B-C50C-407E-A947-70E740481C1C}">
                  <a14:useLocalDpi xmlns:a14="http://schemas.microsoft.com/office/drawing/2010/main" val="0"/>
                </a:ext>
              </a:extLst>
            </a:blip>
            <a:srcRect l="5801" r="8632"/>
            <a:stretch>
              <a:fillRect/>
            </a:stretch>
          </p:blipFill>
          <p:spPr bwMode="auto">
            <a:xfrm>
              <a:off x="1159951" y="6021388"/>
              <a:ext cx="821191"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262305" y="448628"/>
            <a:ext cx="6619390" cy="540469"/>
            <a:chOff x="1238179" y="448628"/>
            <a:chExt cx="6619390" cy="540469"/>
          </a:xfrm>
        </p:grpSpPr>
        <p:pic>
          <p:nvPicPr>
            <p:cNvPr id="66" name="Picture 65"/>
            <p:cNvPicPr>
              <a:picLocks noChangeAspect="1"/>
            </p:cNvPicPr>
            <p:nvPr/>
          </p:nvPicPr>
          <p:blipFill>
            <a:blip r:embed="rId15" cstate="print">
              <a:extLst>
                <a:ext uri="{28A0092B-C50C-407E-A947-70E740481C1C}">
                  <a14:useLocalDpi xmlns:a14="http://schemas.microsoft.com/office/drawing/2010/main" val="0"/>
                </a:ext>
              </a:extLst>
            </a:blip>
            <a:srcRect t="4665" b="-2"/>
            <a:stretch>
              <a:fillRect/>
            </a:stretch>
          </p:blipFill>
          <p:spPr bwMode="auto">
            <a:xfrm>
              <a:off x="1238179" y="449347"/>
              <a:ext cx="831849" cy="539750"/>
            </a:xfrm>
            <a:prstGeom prst="rect">
              <a:avLst/>
            </a:prstGeom>
            <a:noFill/>
            <a:ln w="9525">
              <a:solidFill>
                <a:schemeClr val="tx1">
                  <a:lumMod val="100000"/>
                  <a:lumOff val="0"/>
                </a:schemeClr>
              </a:solidFill>
              <a:miter lim="800000"/>
              <a:headEnd/>
              <a:tailEnd/>
            </a:ln>
          </p:spPr>
        </p:pic>
        <p:pic>
          <p:nvPicPr>
            <p:cNvPr id="13320" name="Picture 66" descr="Flag of Costa Rica"/>
            <p:cNvPicPr>
              <a:picLocks noChangeAspect="1"/>
            </p:cNvPicPr>
            <p:nvPr/>
          </p:nvPicPr>
          <p:blipFill>
            <a:blip r:embed="rId16" cstate="print">
              <a:extLst>
                <a:ext uri="{28A0092B-C50C-407E-A947-70E740481C1C}">
                  <a14:useLocalDpi xmlns:a14="http://schemas.microsoft.com/office/drawing/2010/main" val="0"/>
                </a:ext>
              </a:extLst>
            </a:blip>
            <a:srcRect l="4192" r="5548"/>
            <a:stretch>
              <a:fillRect/>
            </a:stretch>
          </p:blipFill>
          <p:spPr bwMode="auto">
            <a:xfrm>
              <a:off x="2083505" y="449347"/>
              <a:ext cx="812149"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2" name="Picture 68" descr="File:Flag of Argentina.svg"/>
            <p:cNvPicPr>
              <a:picLocks noChangeAspect="1"/>
            </p:cNvPicPr>
            <p:nvPr/>
          </p:nvPicPr>
          <p:blipFill>
            <a:blip r:embed="rId17" cstate="print">
              <a:extLst>
                <a:ext uri="{28A0092B-C50C-407E-A947-70E740481C1C}">
                  <a14:useLocalDpi xmlns:a14="http://schemas.microsoft.com/office/drawing/2010/main" val="0"/>
                </a:ext>
              </a:extLst>
            </a:blip>
            <a:srcRect l="2618" r="3555"/>
            <a:stretch>
              <a:fillRect/>
            </a:stretch>
          </p:blipFill>
          <p:spPr bwMode="auto">
            <a:xfrm>
              <a:off x="3745117" y="448628"/>
              <a:ext cx="810953"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24" name="Picture 71" descr="Flag of Uruguay"/>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390777" y="448628"/>
              <a:ext cx="810714" cy="5397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3" name="Picture 72"/>
            <p:cNvPicPr>
              <a:picLocks noChangeAspect="1"/>
            </p:cNvPicPr>
            <p:nvPr/>
          </p:nvPicPr>
          <p:blipFill>
            <a:blip r:embed="rId19" cstate="print">
              <a:extLst>
                <a:ext uri="{28A0092B-C50C-407E-A947-70E740481C1C}">
                  <a14:useLocalDpi xmlns:a14="http://schemas.microsoft.com/office/drawing/2010/main" val="0"/>
                </a:ext>
              </a:extLst>
            </a:blip>
            <a:srcRect l="2670" r="4977"/>
            <a:stretch>
              <a:fillRect/>
            </a:stretch>
          </p:blipFill>
          <p:spPr bwMode="auto">
            <a:xfrm>
              <a:off x="6209271" y="448628"/>
              <a:ext cx="811212" cy="539750"/>
            </a:xfrm>
            <a:prstGeom prst="rect">
              <a:avLst/>
            </a:prstGeom>
            <a:noFill/>
            <a:ln w="9525">
              <a:solidFill>
                <a:schemeClr val="tx1">
                  <a:lumMod val="100000"/>
                  <a:lumOff val="0"/>
                </a:schemeClr>
              </a:solidFill>
              <a:miter lim="800000"/>
              <a:headEnd/>
              <a:tailEnd/>
            </a:ln>
          </p:spPr>
        </p:pic>
        <p:pic>
          <p:nvPicPr>
            <p:cNvPr id="74" name="Picture 73"/>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030482" y="448628"/>
              <a:ext cx="827087" cy="539750"/>
            </a:xfrm>
            <a:prstGeom prst="rect">
              <a:avLst/>
            </a:prstGeom>
            <a:noFill/>
            <a:ln w="9525">
              <a:solidFill>
                <a:schemeClr val="tx1">
                  <a:lumMod val="100000"/>
                  <a:lumOff val="0"/>
                </a:schemeClr>
              </a:solidFill>
              <a:miter lim="800000"/>
              <a:headEnd/>
              <a:tailEnd/>
            </a:ln>
          </p:spPr>
        </p:pic>
      </p:grpSp>
      <p:grpSp>
        <p:nvGrpSpPr>
          <p:cNvPr id="10" name="Group 9"/>
          <p:cNvGrpSpPr/>
          <p:nvPr/>
        </p:nvGrpSpPr>
        <p:grpSpPr>
          <a:xfrm>
            <a:off x="358867" y="1254611"/>
            <a:ext cx="811270" cy="4377019"/>
            <a:chOff x="358867" y="1254611"/>
            <a:chExt cx="811270" cy="4377019"/>
          </a:xfrm>
        </p:grpSpPr>
        <p:pic>
          <p:nvPicPr>
            <p:cNvPr id="13329" name="Picture 59" descr="Flag of Poland"/>
            <p:cNvPicPr>
              <a:picLocks noChangeAspect="1"/>
            </p:cNvPicPr>
            <p:nvPr/>
          </p:nvPicPr>
          <p:blipFill>
            <a:blip r:embed="rId21" cstate="print">
              <a:extLst>
                <a:ext uri="{28A0092B-C50C-407E-A947-70E740481C1C}">
                  <a14:useLocalDpi xmlns:a14="http://schemas.microsoft.com/office/drawing/2010/main" val="0"/>
                </a:ext>
              </a:extLst>
            </a:blip>
            <a:srcRect r="7068"/>
            <a:stretch>
              <a:fillRect/>
            </a:stretch>
          </p:blipFill>
          <p:spPr bwMode="auto">
            <a:xfrm>
              <a:off x="359091" y="3999543"/>
              <a:ext cx="810000" cy="5445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59963" y="3449639"/>
              <a:ext cx="810000" cy="537891"/>
            </a:xfrm>
            <a:prstGeom prst="rect">
              <a:avLst/>
            </a:prstGeom>
            <a:noFill/>
            <a:ln w="9525">
              <a:solidFill>
                <a:schemeClr val="tx1">
                  <a:lumMod val="100000"/>
                  <a:lumOff val="0"/>
                </a:schemeClr>
              </a:solidFill>
              <a:miter lim="800000"/>
              <a:headEnd/>
              <a:tailEnd/>
            </a:ln>
          </p:spPr>
        </p:pic>
        <p:pic>
          <p:nvPicPr>
            <p:cNvPr id="13331" name="Picture 61" descr="Flag of Serbia"/>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59913" y="2899604"/>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2" name="Picture 62" descr="Flag of Spain"/>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59091" y="2349569"/>
              <a:ext cx="810224"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3334" name="Picture 64" descr="Flag of Switzerland"/>
            <p:cNvPicPr>
              <a:picLocks noChangeAspect="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358867" y="1254611"/>
              <a:ext cx="539991" cy="53994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descr="Flag of Portugal.sv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359091" y="5091630"/>
              <a:ext cx="810000" cy="540000"/>
            </a:xfrm>
            <a:prstGeom prst="rect">
              <a:avLst/>
            </a:prstGeom>
            <a:noFill/>
            <a:ln w="9525">
              <a:solidFill>
                <a:schemeClr val="tx1"/>
              </a:solidFill>
            </a:ln>
            <a:extLst>
              <a:ext uri="{909E8E84-426E-40DD-AFC4-6F175D3DCCD1}">
                <a14:hiddenFill xmlns:a14="http://schemas.microsoft.com/office/drawing/2010/main">
                  <a:solidFill>
                    <a:srgbClr val="FFFFFF"/>
                  </a:solidFill>
                </a14:hiddenFill>
              </a:ext>
            </a:extLst>
          </p:spPr>
        </p:pic>
      </p:grpSp>
      <p:pic>
        <p:nvPicPr>
          <p:cNvPr id="3" name="Picture 2" descr="A picture containing text&#10;&#10;Description automatically generated">
            <a:extLst>
              <a:ext uri="{FF2B5EF4-FFF2-40B4-BE49-F238E27FC236}">
                <a16:creationId xmlns:a16="http://schemas.microsoft.com/office/drawing/2014/main" id="{7A93975C-A6BF-96D3-B5B0-C29CCE630A34}"/>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73506" y="378499"/>
            <a:ext cx="927256" cy="617047"/>
          </a:xfrm>
          <a:prstGeom prst="rect">
            <a:avLst/>
          </a:prstGeom>
        </p:spPr>
      </p:pic>
      <p:pic>
        <p:nvPicPr>
          <p:cNvPr id="7" name="Picture 6" descr="Icon&#10;&#10;Description automatically generated">
            <a:extLst>
              <a:ext uri="{FF2B5EF4-FFF2-40B4-BE49-F238E27FC236}">
                <a16:creationId xmlns:a16="http://schemas.microsoft.com/office/drawing/2014/main" id="{3D3067B3-9B97-5D8A-9A22-A211CC63C1BB}"/>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4587976" y="437763"/>
            <a:ext cx="816373" cy="557783"/>
          </a:xfrm>
          <a:prstGeom prst="rect">
            <a:avLst/>
          </a:prstGeom>
        </p:spPr>
      </p:pic>
      <p:pic>
        <p:nvPicPr>
          <p:cNvPr id="14" name="Picture 13" descr="Shape&#10;&#10;Description automatically generated">
            <a:extLst>
              <a:ext uri="{FF2B5EF4-FFF2-40B4-BE49-F238E27FC236}">
                <a16:creationId xmlns:a16="http://schemas.microsoft.com/office/drawing/2014/main" id="{26B0901E-A8FA-A35F-E126-9037D2387FE5}"/>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358867" y="4544347"/>
            <a:ext cx="819310" cy="537891"/>
          </a:xfrm>
          <a:prstGeom prst="rect">
            <a:avLst/>
          </a:prstGeom>
        </p:spPr>
      </p:pic>
      <p:pic>
        <p:nvPicPr>
          <p:cNvPr id="16" name="Picture 15" descr="Background pattern&#10;&#10;Description automatically generated">
            <a:extLst>
              <a:ext uri="{FF2B5EF4-FFF2-40B4-BE49-F238E27FC236}">
                <a16:creationId xmlns:a16="http://schemas.microsoft.com/office/drawing/2014/main" id="{5B3628E9-9D33-B168-B1D0-C2580B7704B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141338" y="6017819"/>
            <a:ext cx="791635" cy="556614"/>
          </a:xfrm>
          <a:prstGeom prst="rect">
            <a:avLst/>
          </a:prstGeom>
        </p:spPr>
      </p:pic>
      <p:pic>
        <p:nvPicPr>
          <p:cNvPr id="18" name="Picture 17" descr="A picture containing icon&#10;&#10;Description automatically generated">
            <a:extLst>
              <a:ext uri="{FF2B5EF4-FFF2-40B4-BE49-F238E27FC236}">
                <a16:creationId xmlns:a16="http://schemas.microsoft.com/office/drawing/2014/main" id="{26C13E12-BEED-F4AF-0C41-8C1AC20E113E}"/>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4562287" y="6009387"/>
            <a:ext cx="809625" cy="556614"/>
          </a:xfrm>
          <a:prstGeom prst="rect">
            <a:avLst/>
          </a:prstGeom>
        </p:spPr>
      </p:pic>
      <p:pic>
        <p:nvPicPr>
          <p:cNvPr id="20" name="Picture 19" descr="Icon&#10;&#10;Description automatically generated">
            <a:extLst>
              <a:ext uri="{FF2B5EF4-FFF2-40B4-BE49-F238E27FC236}">
                <a16:creationId xmlns:a16="http://schemas.microsoft.com/office/drawing/2014/main" id="{83310356-5B03-4D90-F5E3-FFE4B2F6FCB5}"/>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7943874" y="2407177"/>
            <a:ext cx="822027" cy="536111"/>
          </a:xfrm>
          <a:prstGeom prst="rect">
            <a:avLst/>
          </a:prstGeom>
        </p:spPr>
      </p:pic>
      <p:pic>
        <p:nvPicPr>
          <p:cNvPr id="22" name="Picture 21" descr="Diagram&#10;&#10;Description automatically generated">
            <a:extLst>
              <a:ext uri="{FF2B5EF4-FFF2-40B4-BE49-F238E27FC236}">
                <a16:creationId xmlns:a16="http://schemas.microsoft.com/office/drawing/2014/main" id="{64A03922-56E2-6160-E5B1-899EC4D647E1}"/>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7943875" y="1304925"/>
            <a:ext cx="822026" cy="556393"/>
          </a:xfrm>
          <a:prstGeom prst="rect">
            <a:avLst/>
          </a:prstGeom>
        </p:spPr>
      </p:pic>
      <p:pic>
        <p:nvPicPr>
          <p:cNvPr id="8" name="Picture 7" descr="Shape, rectangle&#10;&#10;Description automatically generated">
            <a:extLst>
              <a:ext uri="{FF2B5EF4-FFF2-40B4-BE49-F238E27FC236}">
                <a16:creationId xmlns:a16="http://schemas.microsoft.com/office/drawing/2014/main" id="{F8385379-2BDF-E1CC-7106-6C55C5059055}"/>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58867" y="1789441"/>
            <a:ext cx="819310" cy="568343"/>
          </a:xfrm>
          <a:prstGeom prst="rect">
            <a:avLst/>
          </a:prstGeom>
        </p:spPr>
      </p:pic>
      <p:sp>
        <p:nvSpPr>
          <p:cNvPr id="2" name="Title 1">
            <a:extLst>
              <a:ext uri="{FF2B5EF4-FFF2-40B4-BE49-F238E27FC236}">
                <a16:creationId xmlns:a16="http://schemas.microsoft.com/office/drawing/2014/main" id="{99D89706-EC4E-459B-FD17-1AE55B794CCA}"/>
              </a:ext>
            </a:extLst>
          </p:cNvPr>
          <p:cNvSpPr>
            <a:spLocks noGrp="1"/>
          </p:cNvSpPr>
          <p:nvPr>
            <p:ph type="title"/>
          </p:nvPr>
        </p:nvSpPr>
        <p:spPr>
          <a:xfrm>
            <a:off x="1554163" y="1052513"/>
            <a:ext cx="5754687" cy="719137"/>
          </a:xfrm>
        </p:spPr>
        <p:txBody>
          <a:bodyPr/>
          <a:lstStyle/>
          <a:p>
            <a:r>
              <a:rPr lang="en-US" altLang="en-US" sz="3600" dirty="0">
                <a:ea typeface="ＭＳ Ｐゴシック" panose="020B0600070205080204" pitchFamily="34" charset="-128"/>
              </a:rPr>
              <a:t>Why isn’t it equal? </a:t>
            </a:r>
          </a:p>
        </p:txBody>
      </p:sp>
      <p:sp>
        <p:nvSpPr>
          <p:cNvPr id="5" name="Rectangle 1">
            <a:extLst>
              <a:ext uri="{FF2B5EF4-FFF2-40B4-BE49-F238E27FC236}">
                <a16:creationId xmlns:a16="http://schemas.microsoft.com/office/drawing/2014/main" id="{E46AF6F5-07E1-1158-E015-E0123D427100}"/>
              </a:ext>
            </a:extLst>
          </p:cNvPr>
          <p:cNvSpPr>
            <a:spLocks noChangeArrowheads="1"/>
          </p:cNvSpPr>
          <p:nvPr/>
        </p:nvSpPr>
        <p:spPr bwMode="auto">
          <a:xfrm>
            <a:off x="1352550" y="1844675"/>
            <a:ext cx="6388100" cy="380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spcAft>
                <a:spcPts val="1800"/>
              </a:spcAft>
              <a:buFont typeface="Arial" panose="020B0604020202020204" pitchFamily="34" charset="0"/>
              <a:buChar char="•"/>
            </a:pPr>
            <a:r>
              <a:rPr lang="en-GB" altLang="en-US" sz="2800" dirty="0"/>
              <a:t>Why do some teams have a greater chance of winning?</a:t>
            </a:r>
          </a:p>
          <a:p>
            <a:pPr eaLnBrk="1" hangingPunct="1">
              <a:spcAft>
                <a:spcPts val="1800"/>
              </a:spcAft>
              <a:buFont typeface="Arial" panose="020B0604020202020204" pitchFamily="34" charset="0"/>
              <a:buChar char="•"/>
            </a:pPr>
            <a:r>
              <a:rPr lang="en-GB" altLang="en-US" sz="2800" dirty="0"/>
              <a:t>Why do teams from some continents have a greater chance of winning?</a:t>
            </a:r>
          </a:p>
          <a:p>
            <a:pPr eaLnBrk="1" hangingPunct="1">
              <a:spcAft>
                <a:spcPts val="1800"/>
              </a:spcAft>
              <a:buFont typeface="Arial" panose="020B0604020202020204" pitchFamily="34" charset="0"/>
              <a:buChar char="•"/>
            </a:pPr>
            <a:r>
              <a:rPr lang="en-GB" altLang="en-US" sz="2800" dirty="0"/>
              <a:t>Are there any football reasons?</a:t>
            </a:r>
          </a:p>
          <a:p>
            <a:pPr eaLnBrk="1" hangingPunct="1">
              <a:spcAft>
                <a:spcPts val="1800"/>
              </a:spcAft>
              <a:buFont typeface="Arial" panose="020B0604020202020204" pitchFamily="34" charset="0"/>
              <a:buChar char="•"/>
            </a:pPr>
            <a:r>
              <a:rPr lang="en-GB" altLang="en-US" sz="2800" dirty="0"/>
              <a:t>Are there any non-football reasons?</a:t>
            </a:r>
          </a:p>
        </p:txBody>
      </p:sp>
    </p:spTree>
    <p:extLst>
      <p:ext uri="{BB962C8B-B14F-4D97-AF65-F5344CB8AC3E}">
        <p14:creationId xmlns:p14="http://schemas.microsoft.com/office/powerpoint/2010/main" val="1269213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a:spLocks noChangeArrowheads="1"/>
          </p:cNvSpPr>
          <p:nvPr/>
        </p:nvSpPr>
        <p:spPr bwMode="auto">
          <a:xfrm>
            <a:off x="468313" y="261938"/>
            <a:ext cx="7848600" cy="1079500"/>
          </a:xfrm>
          <a:prstGeom prst="roundRect">
            <a:avLst>
              <a:gd name="adj" fmla="val 16667"/>
            </a:avLst>
          </a:prstGeom>
          <a:solidFill>
            <a:schemeClr val="tx2"/>
          </a:solidFill>
          <a:ln w="9525">
            <a:solidFill>
              <a:srgbClr val="51267C"/>
            </a:solidFill>
            <a:round/>
            <a:headEnd/>
            <a:tailEnd/>
          </a:ln>
          <a:effectLst>
            <a:outerShdw dist="23000" dir="5400000" rotWithShape="0">
              <a:srgbClr val="808080">
                <a:alpha val="34998"/>
              </a:srgbClr>
            </a:outerShdw>
          </a:effectLst>
        </p:spPr>
        <p:txBody>
          <a:bodyPr anchor="ctr"/>
          <a:lstStyle/>
          <a:p>
            <a:pPr algn="ctr" eaLnBrk="1" hangingPunct="1">
              <a:defRPr/>
            </a:pPr>
            <a:r>
              <a:rPr lang="en-US" sz="3000" dirty="0">
                <a:solidFill>
                  <a:schemeClr val="lt1"/>
                </a:solidFill>
                <a:latin typeface="+mn-lt"/>
                <a:ea typeface="+mn-ea"/>
              </a:rPr>
              <a:t>Reasons for teams being more/less likely to win the World Cup…</a:t>
            </a:r>
          </a:p>
        </p:txBody>
      </p:sp>
      <p:cxnSp>
        <p:nvCxnSpPr>
          <p:cNvPr id="25603" name="Straight Connector 5"/>
          <p:cNvCxnSpPr>
            <a:cxnSpLocks noChangeShapeType="1"/>
          </p:cNvCxnSpPr>
          <p:nvPr/>
        </p:nvCxnSpPr>
        <p:spPr bwMode="auto">
          <a:xfrm>
            <a:off x="1403350" y="3141663"/>
            <a:ext cx="0" cy="0"/>
          </a:xfrm>
          <a:prstGeom prst="line">
            <a:avLst/>
          </a:prstGeom>
          <a:noFill/>
          <a:ln w="25400">
            <a:solidFill>
              <a:schemeClr val="accent1"/>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 name="Rounded Rectangle 27"/>
          <p:cNvSpPr>
            <a:spLocks noChangeArrowheads="1"/>
          </p:cNvSpPr>
          <p:nvPr/>
        </p:nvSpPr>
        <p:spPr bwMode="auto">
          <a:xfrm>
            <a:off x="1692275" y="1557338"/>
            <a:ext cx="5616575" cy="3671887"/>
          </a:xfrm>
          <a:prstGeom prst="roundRect">
            <a:avLst>
              <a:gd name="adj" fmla="val 8971"/>
            </a:avLst>
          </a:prstGeom>
          <a:solidFill>
            <a:srgbClr val="61A534"/>
          </a:solidFill>
          <a:ln w="9525">
            <a:solidFill>
              <a:srgbClr val="51267C"/>
            </a:solidFill>
            <a:round/>
            <a:headEnd/>
            <a:tailEnd/>
          </a:ln>
          <a:effectLst>
            <a:outerShdw dist="23000" dir="5400000" rotWithShape="0">
              <a:srgbClr val="808080">
                <a:alpha val="34998"/>
              </a:srgbClr>
            </a:outerShdw>
          </a:effectLst>
        </p:spPr>
        <p:txBody>
          <a:bodyPr anchor="ctr"/>
          <a:lstStyle/>
          <a:p>
            <a:pPr algn="ctr" eaLnBrk="1" hangingPunct="1">
              <a:defRPr/>
            </a:pPr>
            <a:r>
              <a:rPr lang="en-US" dirty="0">
                <a:solidFill>
                  <a:schemeClr val="lt1"/>
                </a:solidFill>
                <a:latin typeface="+mn-lt"/>
                <a:ea typeface="+mn-ea"/>
              </a:rPr>
              <a:t> </a:t>
            </a:r>
          </a:p>
        </p:txBody>
      </p:sp>
      <p:pic>
        <p:nvPicPr>
          <p:cNvPr id="25605" name="Picture 3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188" y="1700213"/>
            <a:ext cx="1268412"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9" descr="http://pixabay.com/static/uploads/photo/2013/07/13/01/19/football-155528_64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773238"/>
            <a:ext cx="2630488" cy="176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9" descr="http://pixabay.com/static/uploads/photo/2013/07/13/01/19/football-155528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1844675"/>
            <a:ext cx="6477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http://pixabay.com/static/uploads/photo/2013/07/13/01/19/football-155528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2565400"/>
            <a:ext cx="6477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9" descr="http://pixabay.com/static/uploads/photo/2013/07/13/01/19/football-155528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3213100"/>
            <a:ext cx="6477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9" descr="http://pixabay.com/static/uploads/photo/2013/07/13/01/19/football-155528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3933825"/>
            <a:ext cx="6477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1" name="Picture 9" descr="http://pixabay.com/static/uploads/photo/2013/07/13/01/19/football-155528_64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9613" y="4652963"/>
            <a:ext cx="647700"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p:cNvSpPr>
            <a:spLocks noChangeArrowheads="1"/>
          </p:cNvSpPr>
          <p:nvPr/>
        </p:nvSpPr>
        <p:spPr bwMode="auto">
          <a:xfrm>
            <a:off x="539750" y="5373688"/>
            <a:ext cx="7561263" cy="1079500"/>
          </a:xfrm>
          <a:prstGeom prst="roundRect">
            <a:avLst>
              <a:gd name="adj" fmla="val 16667"/>
            </a:avLst>
          </a:prstGeom>
          <a:solidFill>
            <a:schemeClr val="tx2"/>
          </a:solidFill>
          <a:ln w="9525">
            <a:solidFill>
              <a:srgbClr val="51267C"/>
            </a:solidFill>
            <a:round/>
            <a:headEnd/>
            <a:tailEnd/>
          </a:ln>
          <a:effectLst>
            <a:outerShdw dist="23000" dir="5400000" rotWithShape="0">
              <a:srgbClr val="808080">
                <a:alpha val="34998"/>
              </a:srgbClr>
            </a:outerShdw>
          </a:effectLst>
        </p:spPr>
        <p:txBody>
          <a:bodyPr anchor="ctr"/>
          <a:lstStyle/>
          <a:p>
            <a:pPr algn="ctr" eaLnBrk="1" hangingPunct="1">
              <a:defRPr/>
            </a:pPr>
            <a:r>
              <a:rPr lang="en-US" sz="3000" dirty="0">
                <a:solidFill>
                  <a:schemeClr val="lt1"/>
                </a:solidFill>
                <a:latin typeface="+mn-lt"/>
                <a:ea typeface="+mn-ea"/>
              </a:rPr>
              <a:t>How much is this related to things </a:t>
            </a:r>
            <a:r>
              <a:rPr lang="en-US" sz="3000" i="1" dirty="0">
                <a:solidFill>
                  <a:schemeClr val="lt1"/>
                </a:solidFill>
                <a:latin typeface="+mn-lt"/>
                <a:ea typeface="+mn-ea"/>
              </a:rPr>
              <a:t>outside</a:t>
            </a:r>
            <a:r>
              <a:rPr lang="en-US" sz="3000" dirty="0">
                <a:solidFill>
                  <a:schemeClr val="lt1"/>
                </a:solidFill>
                <a:latin typeface="+mn-lt"/>
                <a:ea typeface="+mn-ea"/>
              </a:rPr>
              <a:t> of football itself? Is this fair?</a:t>
            </a:r>
          </a:p>
        </p:txBody>
      </p:sp>
    </p:spTree>
  </p:cSld>
  <p:clrMapOvr>
    <a:masterClrMapping/>
  </p:clrMapOvr>
</p:sld>
</file>

<file path=ppt/theme/theme1.xml><?xml version="1.0" encoding="utf-8"?>
<a:theme xmlns:a="http://schemas.openxmlformats.org/drawingml/2006/main" name="Default Design">
  <a:themeElements>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61A534"/>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61A534"/>
        </a:dk2>
        <a:lt2>
          <a:srgbClr val="009A4C"/>
        </a:lt2>
        <a:accent1>
          <a:srgbClr val="53297D"/>
        </a:accent1>
        <a:accent2>
          <a:srgbClr val="E43989"/>
        </a:accent2>
        <a:accent3>
          <a:srgbClr val="FFFFFF"/>
        </a:accent3>
        <a:accent4>
          <a:srgbClr val="000000"/>
        </a:accent4>
        <a:accent5>
          <a:srgbClr val="B3ACBF"/>
        </a:accent5>
        <a:accent6>
          <a:srgbClr val="CF337C"/>
        </a:accent6>
        <a:hlink>
          <a:srgbClr val="630235"/>
        </a:hlink>
        <a:folHlink>
          <a:srgbClr val="F1642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6355</TotalTime>
  <Words>2276</Words>
  <Application>Microsoft Office PowerPoint</Application>
  <PresentationFormat>On-screen Show (4:3)</PresentationFormat>
  <Paragraphs>483</Paragraphs>
  <Slides>22</Slides>
  <Notes>22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22</vt:i4>
      </vt:variant>
    </vt:vector>
  </HeadingPairs>
  <TitlesOfParts>
    <vt:vector size="27" baseType="lpstr">
      <vt:lpstr>Arial</vt:lpstr>
      <vt:lpstr>Calibri</vt:lpstr>
      <vt:lpstr>Oxfam Global Headline</vt:lpstr>
      <vt:lpstr>Default Design</vt:lpstr>
      <vt:lpstr>1_Default Design</vt:lpstr>
      <vt:lpstr>PowerPoint Presentation</vt:lpstr>
      <vt:lpstr>PowerPoint Presentation</vt:lpstr>
      <vt:lpstr>Probability</vt:lpstr>
      <vt:lpstr>PowerPoint Presentation</vt:lpstr>
      <vt:lpstr>Probability fractions</vt:lpstr>
      <vt:lpstr>FIFA rankings</vt:lpstr>
      <vt:lpstr>Probability statements</vt:lpstr>
      <vt:lpstr>Why isn’t it equal? </vt:lpstr>
      <vt:lpstr>PowerPoint Presentation</vt:lpstr>
      <vt:lpstr>Country incomes</vt:lpstr>
      <vt:lpstr>PowerPoint Presentation</vt:lpstr>
      <vt:lpstr>Inequality</vt:lpstr>
      <vt:lpstr>PowerPoint Presentation</vt:lpstr>
      <vt:lpstr>Why?</vt:lpstr>
      <vt:lpstr>Statements and generalisations</vt:lpstr>
      <vt:lpstr>Is this fair?</vt:lpstr>
      <vt:lpstr>Inequality between countries</vt:lpstr>
      <vt:lpstr>Inequality within countries</vt:lpstr>
      <vt:lpstr>PowerPoint Presentation</vt:lpstr>
      <vt:lpstr>Scoring inequality within countries </vt:lpstr>
      <vt:lpstr>Scoring inequality within countries</vt:lpstr>
      <vt:lpstr>Plotting fairness scores </vt:lpstr>
    </vt:vector>
  </TitlesOfParts>
  <Company>OXFAM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goes here</dc:title>
  <dc:creator>Administrator</dc:creator>
  <cp:lastModifiedBy>John Mclaverty</cp:lastModifiedBy>
  <cp:revision>286</cp:revision>
  <dcterms:created xsi:type="dcterms:W3CDTF">2012-06-04T14:40:36Z</dcterms:created>
  <dcterms:modified xsi:type="dcterms:W3CDTF">2022-10-21T13:59:05Z</dcterms:modified>
</cp:coreProperties>
</file>