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33" r:id="rId2"/>
    <p:sldId id="334" r:id="rId3"/>
    <p:sldId id="309" r:id="rId4"/>
    <p:sldId id="311" r:id="rId5"/>
    <p:sldId id="335" r:id="rId6"/>
    <p:sldId id="312" r:id="rId7"/>
    <p:sldId id="313" r:id="rId8"/>
    <p:sldId id="317" r:id="rId9"/>
    <p:sldId id="316" r:id="rId10"/>
    <p:sldId id="314" r:id="rId11"/>
    <p:sldId id="315" r:id="rId12"/>
    <p:sldId id="319" r:id="rId13"/>
    <p:sldId id="320" r:id="rId14"/>
    <p:sldId id="322" r:id="rId15"/>
    <p:sldId id="323" r:id="rId16"/>
    <p:sldId id="324" r:id="rId17"/>
    <p:sldId id="326" r:id="rId18"/>
    <p:sldId id="327" r:id="rId19"/>
    <p:sldId id="331" r:id="rId20"/>
    <p:sldId id="328" r:id="rId21"/>
    <p:sldId id="329" r:id="rId2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5" clrIdx="0"/>
  <p:cmAuthor id="1" name="Windows User" initials="WU" lastIdx="0" clrIdx="1"/>
  <p:cmAuthor id="2" name="LB 1" initials="L1" lastIdx="3" clrIdx="2">
    <p:extLst>
      <p:ext uri="{19B8F6BF-5375-455C-9EA6-DF929625EA0E}">
        <p15:presenceInfo xmlns:p15="http://schemas.microsoft.com/office/powerpoint/2012/main" userId="801829335a8cd6c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1A534"/>
    <a:srgbClr val="5AC6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7F6469-40BA-4047-B83C-734C01F89518}" v="2" dt="2022-10-07T14:36:38.7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4" autoAdjust="0"/>
    <p:restoredTop sz="66974" autoAdjust="0"/>
  </p:normalViewPr>
  <p:slideViewPr>
    <p:cSldViewPr>
      <p:cViewPr varScale="1">
        <p:scale>
          <a:sx n="106" d="100"/>
          <a:sy n="106" d="100"/>
        </p:scale>
        <p:origin x="348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Mclaverty" userId="352e8b62f5b209eb" providerId="LiveId" clId="{CF7F6469-40BA-4047-B83C-734C01F89518}"/>
    <pc:docChg chg="custSel modSld">
      <pc:chgData name="John Mclaverty" userId="352e8b62f5b209eb" providerId="LiveId" clId="{CF7F6469-40BA-4047-B83C-734C01F89518}" dt="2022-10-07T14:39:57.279" v="695" actId="20577"/>
      <pc:docMkLst>
        <pc:docMk/>
      </pc:docMkLst>
      <pc:sldChg chg="addSp delSp modSp mod modNotesTx">
        <pc:chgData name="John Mclaverty" userId="352e8b62f5b209eb" providerId="LiveId" clId="{CF7F6469-40BA-4047-B83C-734C01F89518}" dt="2022-10-07T14:29:15.656" v="179"/>
        <pc:sldMkLst>
          <pc:docMk/>
          <pc:sldMk cId="1921026122" sldId="319"/>
        </pc:sldMkLst>
        <pc:picChg chg="del">
          <ac:chgData name="John Mclaverty" userId="352e8b62f5b209eb" providerId="LiveId" clId="{CF7F6469-40BA-4047-B83C-734C01F89518}" dt="2022-10-07T14:27:05.423" v="6" actId="478"/>
          <ac:picMkLst>
            <pc:docMk/>
            <pc:sldMk cId="1921026122" sldId="319"/>
            <ac:picMk id="5" creationId="{00000000-0000-0000-0000-000000000000}"/>
          </ac:picMkLst>
        </pc:picChg>
        <pc:picChg chg="add mod">
          <ac:chgData name="John Mclaverty" userId="352e8b62f5b209eb" providerId="LiveId" clId="{CF7F6469-40BA-4047-B83C-734C01F89518}" dt="2022-10-07T14:27:55.397" v="12" actId="1076"/>
          <ac:picMkLst>
            <pc:docMk/>
            <pc:sldMk cId="1921026122" sldId="319"/>
            <ac:picMk id="6" creationId="{EE23197A-7AC7-9A30-3BDF-E0BFC48D9D4D}"/>
          </ac:picMkLst>
        </pc:picChg>
      </pc:sldChg>
      <pc:sldChg chg="modSp mod">
        <pc:chgData name="John Mclaverty" userId="352e8b62f5b209eb" providerId="LiveId" clId="{CF7F6469-40BA-4047-B83C-734C01F89518}" dt="2022-10-07T14:29:41.018" v="183" actId="20577"/>
        <pc:sldMkLst>
          <pc:docMk/>
          <pc:sldMk cId="1940153302" sldId="322"/>
        </pc:sldMkLst>
        <pc:spChg chg="mod">
          <ac:chgData name="John Mclaverty" userId="352e8b62f5b209eb" providerId="LiveId" clId="{CF7F6469-40BA-4047-B83C-734C01F89518}" dt="2022-10-07T14:29:41.018" v="183" actId="20577"/>
          <ac:spMkLst>
            <pc:docMk/>
            <pc:sldMk cId="1940153302" sldId="322"/>
            <ac:spMk id="3" creationId="{00000000-0000-0000-0000-000000000000}"/>
          </ac:spMkLst>
        </pc:spChg>
      </pc:sldChg>
      <pc:sldChg chg="addSp delSp modSp mod modNotesTx">
        <pc:chgData name="John Mclaverty" userId="352e8b62f5b209eb" providerId="LiveId" clId="{CF7F6469-40BA-4047-B83C-734C01F89518}" dt="2022-10-07T14:39:57.279" v="695" actId="20577"/>
        <pc:sldMkLst>
          <pc:docMk/>
          <pc:sldMk cId="4213864704" sldId="328"/>
        </pc:sldMkLst>
        <pc:picChg chg="del">
          <ac:chgData name="John Mclaverty" userId="352e8b62f5b209eb" providerId="LiveId" clId="{CF7F6469-40BA-4047-B83C-734C01F89518}" dt="2022-10-07T14:36:37.009" v="184" actId="478"/>
          <ac:picMkLst>
            <pc:docMk/>
            <pc:sldMk cId="4213864704" sldId="328"/>
            <ac:picMk id="3" creationId="{00000000-0000-0000-0000-000000000000}"/>
          </ac:picMkLst>
        </pc:picChg>
        <pc:picChg chg="add mod">
          <ac:chgData name="John Mclaverty" userId="352e8b62f5b209eb" providerId="LiveId" clId="{CF7F6469-40BA-4047-B83C-734C01F89518}" dt="2022-10-07T14:36:49.229" v="189" actId="1076"/>
          <ac:picMkLst>
            <pc:docMk/>
            <pc:sldMk cId="4213864704" sldId="328"/>
            <ac:picMk id="4" creationId="{41ADF2AA-5040-4AC5-1A1F-340AB9DC47CF}"/>
          </ac:picMkLst>
        </pc:picChg>
      </pc:sldChg>
      <pc:sldChg chg="modNotesTx">
        <pc:chgData name="John Mclaverty" userId="352e8b62f5b209eb" providerId="LiveId" clId="{CF7F6469-40BA-4047-B83C-734C01F89518}" dt="2022-10-07T14:20:25.990" v="5" actId="20577"/>
        <pc:sldMkLst>
          <pc:docMk/>
          <pc:sldMk cId="3217874832" sldId="33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ＭＳ Ｐゴシック" pitchFamily="34" charset="-128"/>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ＭＳ Ｐゴシック" pitchFamily="34" charset="-128"/>
                <a:cs typeface="+mn-cs"/>
              </a:defRPr>
            </a:lvl1pPr>
          </a:lstStyle>
          <a:p>
            <a:pPr>
              <a:defRPr/>
            </a:pPr>
            <a:fld id="{492EA6E5-A2CE-4F81-AE4C-2D2516D0C579}" type="datetimeFigureOut">
              <a:rPr lang="en-GB"/>
              <a:pPr>
                <a:defRPr/>
              </a:pPr>
              <a:t>07/10/2022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ＭＳ Ｐゴシック" pitchFamily="34" charset="-128"/>
                <a:cs typeface="+mn-cs"/>
              </a:defRPr>
            </a:lvl1pPr>
          </a:lstStyle>
          <a:p>
            <a:pPr>
              <a:defRPr/>
            </a:pPr>
            <a:fld id="{EC6A7579-6003-4EE6-B59A-625709430EEC}" type="slidenum">
              <a:rPr lang="en-GB"/>
              <a:pPr>
                <a:defRPr/>
              </a:pPr>
              <a:t>‹#›</a:t>
            </a:fld>
            <a:endParaRPr lang="en-GB" dirty="0"/>
          </a:p>
        </p:txBody>
      </p:sp>
    </p:spTree>
    <p:extLst>
      <p:ext uri="{BB962C8B-B14F-4D97-AF65-F5344CB8AC3E}">
        <p14:creationId xmlns:p14="http://schemas.microsoft.com/office/powerpoint/2010/main" val="25370799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Arial" panose="020B0604020202020204" pitchFamily="34" charset="0"/>
                <a:ea typeface="+mn-ea"/>
                <a:cs typeface="Arial" panose="020B0604020202020204" pitchFamily="34" charset="0"/>
              </a:rPr>
              <a:t>This cross-curricular resource for 9-14 year olds uses the World Cup to engage learners critically with the question: </a:t>
            </a:r>
            <a:r>
              <a:rPr lang="en-GB" sz="1200" i="1" kern="1200" dirty="0">
                <a:solidFill>
                  <a:schemeClr val="tx1"/>
                </a:solidFill>
                <a:effectLst/>
                <a:latin typeface="Arial" panose="020B0604020202020204" pitchFamily="34" charset="0"/>
                <a:ea typeface="+mn-ea"/>
                <a:cs typeface="Arial" panose="020B0604020202020204" pitchFamily="34" charset="0"/>
              </a:rPr>
              <a:t>Is the world a fair place?</a:t>
            </a:r>
            <a:r>
              <a:rPr lang="en-GB" sz="1200" kern="1200" dirty="0">
                <a:solidFill>
                  <a:schemeClr val="tx1"/>
                </a:solidFill>
                <a:effectLst/>
                <a:latin typeface="Arial" panose="020B0604020202020204" pitchFamily="34" charset="0"/>
                <a:ea typeface="+mn-ea"/>
                <a:cs typeface="Arial" panose="020B0604020202020204" pitchFamily="34" charset="0"/>
              </a:rPr>
              <a:t> Through this engagement, they will think carefully about one key current global issue – inequality. Learners will compare statistics about the countries playing in the World Cup, including their FIFA rankings, average incomes, and levels of inequality. They will also explore gender inequality through the lens of football and think critically about why fewer women play football than men. Finally, learners will consider how fairness relates to rules, not just in making the game of football fair, but in our society in general.</a:t>
            </a: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E36DF9B-B67D-49D5-AB46-F3242F38D9B8}" type="slidenum">
              <a:rPr lang="en-GB" altLang="en-US"/>
              <a:pPr/>
              <a:t>1</a:t>
            </a:fld>
            <a:endParaRPr lang="en-GB" altLang="en-US"/>
          </a:p>
        </p:txBody>
      </p:sp>
    </p:spTree>
    <p:extLst>
      <p:ext uri="{BB962C8B-B14F-4D97-AF65-F5344CB8AC3E}">
        <p14:creationId xmlns:p14="http://schemas.microsoft.com/office/powerpoint/2010/main" val="1152024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10</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11</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Arial" panose="020B0604020202020204" pitchFamily="34" charset="0"/>
                <a:ea typeface="+mn-ea"/>
                <a:cs typeface="Arial" panose="020B0604020202020204" pitchFamily="34" charset="0"/>
              </a:rPr>
              <a:t>Think:</a:t>
            </a:r>
            <a:r>
              <a:rPr lang="en-GB" sz="1200" kern="1200" dirty="0">
                <a:solidFill>
                  <a:schemeClr val="tx1"/>
                </a:solidFill>
                <a:effectLst/>
                <a:latin typeface="Arial" panose="020B0604020202020204" pitchFamily="34" charset="0"/>
                <a:ea typeface="+mn-ea"/>
                <a:cs typeface="Arial" panose="020B0604020202020204" pitchFamily="34" charset="0"/>
              </a:rPr>
              <a:t> Ask learners to think about the question on their own for a minute. </a:t>
            </a:r>
          </a:p>
          <a:p>
            <a:pPr lvl="0"/>
            <a:endParaRPr lang="en-GB" sz="1200" kern="1200" dirty="0">
              <a:solidFill>
                <a:schemeClr val="tx1"/>
              </a:solidFill>
              <a:effectLst/>
              <a:latin typeface="Arial" panose="020B0604020202020204" pitchFamily="34" charset="0"/>
              <a:ea typeface="+mn-ea"/>
              <a:cs typeface="Arial" panose="020B0604020202020204" pitchFamily="34" charset="0"/>
            </a:endParaRPr>
          </a:p>
          <a:p>
            <a:pPr lvl="0"/>
            <a:r>
              <a:rPr lang="en-GB" sz="1200" b="1" kern="1200" dirty="0">
                <a:solidFill>
                  <a:schemeClr val="tx1"/>
                </a:solidFill>
                <a:effectLst/>
                <a:latin typeface="Arial" panose="020B0604020202020204" pitchFamily="34" charset="0"/>
                <a:ea typeface="+mn-ea"/>
                <a:cs typeface="Arial" panose="020B0604020202020204" pitchFamily="34" charset="0"/>
              </a:rPr>
              <a:t>Pair:</a:t>
            </a:r>
            <a:r>
              <a:rPr lang="en-GB" sz="1200" kern="1200" dirty="0">
                <a:solidFill>
                  <a:schemeClr val="tx1"/>
                </a:solidFill>
                <a:effectLst/>
                <a:latin typeface="Arial" panose="020B0604020202020204" pitchFamily="34" charset="0"/>
                <a:ea typeface="+mn-ea"/>
                <a:cs typeface="Arial" panose="020B0604020202020204" pitchFamily="34" charset="0"/>
              </a:rPr>
              <a:t> Give learners a couple of minutes to compare their ideas with a partner. </a:t>
            </a:r>
          </a:p>
          <a:p>
            <a:pPr lvl="0"/>
            <a:endParaRPr lang="en-GB" sz="1200" b="1" kern="1200" dirty="0">
              <a:solidFill>
                <a:schemeClr val="tx1"/>
              </a:solidFill>
              <a:effectLst/>
              <a:latin typeface="Arial" panose="020B0604020202020204" pitchFamily="34" charset="0"/>
              <a:ea typeface="+mn-ea"/>
              <a:cs typeface="Arial" panose="020B0604020202020204" pitchFamily="34" charset="0"/>
            </a:endParaRPr>
          </a:p>
          <a:p>
            <a:pPr lvl="0"/>
            <a:r>
              <a:rPr lang="en-GB" sz="1200" b="1" kern="1200" dirty="0">
                <a:solidFill>
                  <a:schemeClr val="tx1"/>
                </a:solidFill>
                <a:effectLst/>
                <a:latin typeface="Arial" panose="020B0604020202020204" pitchFamily="34" charset="0"/>
                <a:ea typeface="+mn-ea"/>
                <a:cs typeface="Arial" panose="020B0604020202020204" pitchFamily="34" charset="0"/>
              </a:rPr>
              <a:t>Share:</a:t>
            </a:r>
            <a:r>
              <a:rPr lang="en-GB" sz="1200" kern="1200" dirty="0">
                <a:solidFill>
                  <a:schemeClr val="tx1"/>
                </a:solidFill>
                <a:effectLst/>
                <a:latin typeface="Arial" panose="020B0604020202020204" pitchFamily="34" charset="0"/>
                <a:ea typeface="+mn-ea"/>
                <a:cs typeface="Arial" panose="020B0604020202020204" pitchFamily="34" charset="0"/>
              </a:rPr>
              <a:t> Spend a few minutes sharing thoughts and reflections as a whole group. </a:t>
            </a:r>
          </a:p>
          <a:p>
            <a:pPr lvl="0"/>
            <a:endParaRPr lang="en-GB" sz="1200" kern="1200" dirty="0">
              <a:solidFill>
                <a:schemeClr val="tx1"/>
              </a:solidFill>
              <a:effectLst/>
              <a:latin typeface="Arial" panose="020B0604020202020204" pitchFamily="34" charset="0"/>
              <a:ea typeface="+mn-ea"/>
              <a:cs typeface="Arial" panose="020B0604020202020204" pitchFamily="34" charset="0"/>
            </a:endParaRPr>
          </a:p>
          <a:p>
            <a:pPr lvl="0"/>
            <a:r>
              <a:rPr lang="en-GB" sz="1200" b="1" kern="1200" dirty="0">
                <a:solidFill>
                  <a:schemeClr val="tx1"/>
                </a:solidFill>
                <a:effectLst/>
                <a:latin typeface="Arial" panose="020B0604020202020204" pitchFamily="34" charset="0"/>
                <a:ea typeface="+mn-ea"/>
                <a:cs typeface="Arial" panose="020B0604020202020204" pitchFamily="34" charset="0"/>
              </a:rPr>
              <a:t>Image info: </a:t>
            </a:r>
            <a:r>
              <a:rPr lang="en-GB" dirty="0"/>
              <a:t>Sea-level rise: a boy in Vanuatu juggles a ball where there was once a playing field. “We used to play football here,” says a community member.</a:t>
            </a:r>
            <a:r>
              <a:rPr lang="en-GB" sz="1200" kern="1200" dirty="0">
                <a:solidFill>
                  <a:schemeClr val="tx1"/>
                </a:solidFill>
                <a:effectLst/>
                <a:latin typeface="Arial" panose="020B0604020202020204" pitchFamily="34" charset="0"/>
                <a:ea typeface="+mn-ea"/>
                <a:cs typeface="Arial" panose="020B0604020202020204" pitchFamily="34" charset="0"/>
              </a:rPr>
              <a:t>	</a:t>
            </a:r>
          </a:p>
          <a:p>
            <a:pPr lvl="0"/>
            <a:r>
              <a:rPr lang="en-GB" sz="1200" b="1" kern="1200" dirty="0">
                <a:solidFill>
                  <a:schemeClr val="tx1"/>
                </a:solidFill>
                <a:effectLst/>
                <a:latin typeface="Arial" panose="020B0604020202020204" pitchFamily="34" charset="0"/>
                <a:ea typeface="+mn-ea"/>
                <a:cs typeface="Arial" panose="020B0604020202020204" pitchFamily="34" charset="0"/>
              </a:rPr>
              <a:t>Photo</a:t>
            </a:r>
            <a:r>
              <a:rPr lang="en-GB" sz="1200" b="1" kern="1200" baseline="0" dirty="0">
                <a:solidFill>
                  <a:schemeClr val="tx1"/>
                </a:solidFill>
                <a:effectLst/>
                <a:latin typeface="Arial" panose="020B0604020202020204" pitchFamily="34" charset="0"/>
                <a:ea typeface="+mn-ea"/>
                <a:cs typeface="Arial" panose="020B0604020202020204" pitchFamily="34" charset="0"/>
              </a:rPr>
              <a:t> credit: </a:t>
            </a:r>
            <a:r>
              <a:rPr lang="en-GB" dirty="0"/>
              <a:t>Elizabeth Stevens/Oxfam America</a:t>
            </a: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12</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13</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14</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15</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16</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17</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18</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19</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Arial" panose="020B0604020202020204" pitchFamily="34" charset="0"/>
                <a:ea typeface="+mn-ea"/>
                <a:cs typeface="Arial" panose="020B0604020202020204" pitchFamily="34" charset="0"/>
              </a:rPr>
              <a:t>Learners will use the context of football to think about how fairness relates to rules. They will consider not only how rules are used to make the game of football “fair”, but also think about why some people have easier access to playing football than others. Learners will explore how they could use rules to make the game more inclusive, before coming up with their own rules for a “Fair” football tournament where everyone is able to take part. This will prompt learners to think about how rules in society can make life fairer for everyone.</a:t>
            </a: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9C32E70-433E-44C3-8472-A51FF4C4362E}" type="slidenum">
              <a:rPr lang="en-GB" altLang="en-US">
                <a:latin typeface="Arial" panose="020B0604020202020204" pitchFamily="34" charset="0"/>
              </a:rPr>
              <a:pPr>
                <a:spcBef>
                  <a:spcPct val="0"/>
                </a:spcBef>
              </a:pPr>
              <a:t>2</a:t>
            </a:fld>
            <a:endParaRPr lang="en-GB" altLang="en-US">
              <a:latin typeface="Arial" panose="020B0604020202020204" pitchFamily="34" charset="0"/>
            </a:endParaRPr>
          </a:p>
        </p:txBody>
      </p:sp>
    </p:spTree>
    <p:extLst>
      <p:ext uri="{BB962C8B-B14F-4D97-AF65-F5344CB8AC3E}">
        <p14:creationId xmlns:p14="http://schemas.microsoft.com/office/powerpoint/2010/main" val="1148854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Source: </a:t>
            </a:r>
            <a:r>
              <a:rPr lang="en-GB" sz="1200" b="0" kern="1200" dirty="0">
                <a:solidFill>
                  <a:schemeClr val="tx1"/>
                </a:solidFill>
                <a:effectLst/>
                <a:latin typeface="Arial" panose="020B0604020202020204" pitchFamily="34" charset="0"/>
                <a:ea typeface="+mn-ea"/>
                <a:cs typeface="Arial" panose="020B0604020202020204" pitchFamily="34" charset="0"/>
              </a:rPr>
              <a:t>Alex Maitland (2022) – ‘None of us expected such a jump in wealth…. The inside story of how </a:t>
            </a:r>
            <a:r>
              <a:rPr lang="en-GB" sz="1200" b="0" kern="1200">
                <a:solidFill>
                  <a:schemeClr val="tx1"/>
                </a:solidFill>
                <a:effectLst/>
                <a:latin typeface="Arial" panose="020B0604020202020204" pitchFamily="34" charset="0"/>
                <a:ea typeface="+mn-ea"/>
                <a:cs typeface="Arial" panose="020B0604020202020204" pitchFamily="34" charset="0"/>
              </a:rPr>
              <a:t>Oxfam’s analysts </a:t>
            </a:r>
            <a:r>
              <a:rPr lang="en-GB" sz="1200" b="0" kern="1200" dirty="0">
                <a:solidFill>
                  <a:schemeClr val="tx1"/>
                </a:solidFill>
                <a:effectLst/>
                <a:latin typeface="Arial" panose="020B0604020202020204" pitchFamily="34" charset="0"/>
                <a:ea typeface="+mn-ea"/>
                <a:cs typeface="Arial" panose="020B0604020202020204" pitchFamily="34" charset="0"/>
              </a:rPr>
              <a:t>counted </a:t>
            </a:r>
            <a:r>
              <a:rPr lang="en-GB" sz="1200" b="0" kern="1200">
                <a:solidFill>
                  <a:schemeClr val="tx1"/>
                </a:solidFill>
                <a:effectLst/>
                <a:latin typeface="Arial" panose="020B0604020202020204" pitchFamily="34" charset="0"/>
                <a:ea typeface="+mn-ea"/>
                <a:cs typeface="Arial" panose="020B0604020202020204" pitchFamily="34" charset="0"/>
              </a:rPr>
              <a:t>the billions’ https://views-voices.oxfam.org.uk/2022/01/none-of-us-expected-such-a-jump-in-wealth-the-inside-story-of-how-oxfams-analysts-counted-the-billions/ </a:t>
            </a:r>
            <a:endParaRPr lang="en-GB"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20</a:t>
            </a:fld>
            <a:endParaRPr lang="en-GB" dirty="0"/>
          </a:p>
        </p:txBody>
      </p:sp>
    </p:spTree>
    <p:extLst>
      <p:ext uri="{BB962C8B-B14F-4D97-AF65-F5344CB8AC3E}">
        <p14:creationId xmlns:p14="http://schemas.microsoft.com/office/powerpoint/2010/main" val="1965444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21</a:t>
            </a:fld>
            <a:endParaRPr lang="en-GB" dirty="0"/>
          </a:p>
        </p:txBody>
      </p:sp>
    </p:spTree>
    <p:extLst>
      <p:ext uri="{BB962C8B-B14F-4D97-AF65-F5344CB8AC3E}">
        <p14:creationId xmlns:p14="http://schemas.microsoft.com/office/powerpoint/2010/main" val="3311042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3</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4</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b="0" kern="1200" dirty="0">
                <a:solidFill>
                  <a:schemeClr val="tx1"/>
                </a:solidFill>
                <a:latin typeface="Arial" panose="020B0604020202020204" pitchFamily="34" charset="0"/>
                <a:ea typeface="+mn-ea"/>
                <a:cs typeface="Arial" panose="020B0604020202020204" pitchFamily="34" charset="0"/>
              </a:rPr>
              <a:t>Explain that equality aims to make things fair by giving everyone the things they need to enjoy good, healthy lives. However this only works if everyone starts from the same place and needs the same things. </a:t>
            </a:r>
            <a:r>
              <a:rPr lang="en-GB" sz="1200" b="0" strike="noStrike" kern="1200" dirty="0">
                <a:solidFill>
                  <a:schemeClr val="tx1"/>
                </a:solidFill>
                <a:latin typeface="Arial" panose="020B0604020202020204" pitchFamily="34" charset="0"/>
                <a:ea typeface="+mn-ea"/>
                <a:cs typeface="Arial" panose="020B0604020202020204" pitchFamily="34" charset="0"/>
              </a:rPr>
              <a:t>Fairness</a:t>
            </a:r>
            <a:r>
              <a:rPr lang="en-GB" sz="1200" b="0" kern="1200" dirty="0">
                <a:solidFill>
                  <a:schemeClr val="tx1"/>
                </a:solidFill>
                <a:latin typeface="Arial" panose="020B0604020202020204" pitchFamily="34" charset="0"/>
                <a:ea typeface="+mn-ea"/>
                <a:cs typeface="Arial" panose="020B0604020202020204" pitchFamily="34" charset="0"/>
              </a:rPr>
              <a:t> is about trying to understand what different people need in order to enjoy good, healthy lives. For example, in school, younger children may get extra playtime or go to lunch earlier whereas older children may have more responsibilities around the school. Ask learners to think of other examples</a:t>
            </a:r>
            <a:r>
              <a:rPr lang="en-GB" sz="1200" b="0" kern="1200" baseline="0" dirty="0">
                <a:solidFill>
                  <a:schemeClr val="tx1"/>
                </a:solidFill>
                <a:latin typeface="Arial" panose="020B0604020202020204" pitchFamily="34" charset="0"/>
                <a:ea typeface="+mn-ea"/>
                <a:cs typeface="Arial" panose="020B0604020202020204" pitchFamily="34" charset="0"/>
              </a:rPr>
              <a:t>.</a:t>
            </a:r>
            <a:endParaRPr lang="en-GB" sz="1200" b="0" kern="1200" dirty="0">
              <a:solidFill>
                <a:schemeClr val="tx1"/>
              </a:solidFill>
              <a:latin typeface="Arial" panose="020B0604020202020204" pitchFamily="34" charset="0"/>
              <a:ea typeface="+mn-ea"/>
              <a:cs typeface="Arial" panose="020B0604020202020204" pitchFamily="34" charset="0"/>
            </a:endParaRPr>
          </a:p>
          <a:p>
            <a:pPr lvl="0"/>
            <a:endParaRPr lang="en-GB" sz="1200" b="0" kern="1200" dirty="0">
              <a:solidFill>
                <a:schemeClr val="tx1"/>
              </a:solidFill>
              <a:latin typeface="Arial" panose="020B0604020202020204" pitchFamily="34" charset="0"/>
              <a:ea typeface="+mn-ea"/>
              <a:cs typeface="Arial" panose="020B0604020202020204" pitchFamily="34" charset="0"/>
            </a:endParaRPr>
          </a:p>
          <a:p>
            <a:pPr lvl="0"/>
            <a:r>
              <a:rPr lang="en-GB" b="1" dirty="0">
                <a:latin typeface="Arial" panose="020B0604020202020204" pitchFamily="34" charset="0"/>
                <a:cs typeface="Arial" panose="020B0604020202020204" pitchFamily="34" charset="0"/>
              </a:rPr>
              <a:t>Image info</a:t>
            </a:r>
            <a:r>
              <a:rPr lang="en-GB" b="1" baseline="0" dirty="0">
                <a:latin typeface="Arial" panose="020B0604020202020204" pitchFamily="34" charset="0"/>
                <a:cs typeface="Arial" panose="020B0604020202020204" pitchFamily="34" charset="0"/>
              </a:rPr>
              <a:t>:  </a:t>
            </a:r>
            <a:r>
              <a:rPr lang="en-GB" b="0" baseline="0" dirty="0">
                <a:latin typeface="Arial" panose="020B0604020202020204" pitchFamily="34" charset="0"/>
                <a:cs typeface="Arial" panose="020B0604020202020204" pitchFamily="34" charset="0"/>
              </a:rPr>
              <a:t>Please note that the image source is unknown despite attempts to identify it.</a:t>
            </a:r>
            <a:endParaRPr lang="en-GB" sz="1200" b="0" kern="1200" dirty="0">
              <a:solidFill>
                <a:schemeClr val="tx1"/>
              </a:solidFill>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5</a:t>
            </a:fld>
            <a:endParaRPr lang="en-GB" dirty="0"/>
          </a:p>
        </p:txBody>
      </p:sp>
    </p:spTree>
    <p:extLst>
      <p:ext uri="{BB962C8B-B14F-4D97-AF65-F5344CB8AC3E}">
        <p14:creationId xmlns:p14="http://schemas.microsoft.com/office/powerpoint/2010/main" val="247491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6</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7</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8</a:t>
            </a:fld>
            <a:endParaRPr lang="en-GB" dirty="0"/>
          </a:p>
        </p:txBody>
      </p:sp>
    </p:spTree>
    <p:extLst>
      <p:ext uri="{BB962C8B-B14F-4D97-AF65-F5344CB8AC3E}">
        <p14:creationId xmlns:p14="http://schemas.microsoft.com/office/powerpoint/2010/main" val="1134406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C6A7579-6003-4EE6-B59A-625709430EEC}" type="slidenum">
              <a:rPr lang="en-GB" smtClean="0"/>
              <a:pPr>
                <a:defRPr/>
              </a:pPr>
              <a:t>9</a:t>
            </a:fld>
            <a:endParaRPr lang="en-GB" dirty="0"/>
          </a:p>
        </p:txBody>
      </p:sp>
    </p:spTree>
    <p:extLst>
      <p:ext uri="{BB962C8B-B14F-4D97-AF65-F5344CB8AC3E}">
        <p14:creationId xmlns:p14="http://schemas.microsoft.com/office/powerpoint/2010/main" val="11344061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15" descr="OX_VL_W.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18450" y="5502275"/>
            <a:ext cx="9191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7"/>
          <p:cNvSpPr>
            <a:spLocks noGrp="1" noChangeArrowheads="1"/>
          </p:cNvSpPr>
          <p:nvPr>
            <p:ph type="ctrTitle"/>
          </p:nvPr>
        </p:nvSpPr>
        <p:spPr>
          <a:xfrm>
            <a:off x="395288" y="2852738"/>
            <a:ext cx="8466137" cy="1655762"/>
          </a:xfrm>
        </p:spPr>
        <p:txBody>
          <a:bodyPr lIns="0" tIns="0" rIns="0" bIns="0" anchor="t"/>
          <a:lstStyle>
            <a:lvl1pPr>
              <a:defRPr sz="6000" b="1">
                <a:solidFill>
                  <a:schemeClr val="bg1"/>
                </a:solidFill>
                <a:latin typeface="Oxfam Global Headline Regular"/>
                <a:cs typeface="Oxfam Global Headline Regular"/>
              </a:defRPr>
            </a:lvl1pPr>
          </a:lstStyle>
          <a:p>
            <a:pPr lvl="0"/>
            <a:r>
              <a:rPr lang="en-US" noProof="0"/>
              <a:t>Click to edit Master title style</a:t>
            </a:r>
            <a:endParaRPr lang="en-GB" noProof="0" dirty="0"/>
          </a:p>
        </p:txBody>
      </p:sp>
      <p:sp>
        <p:nvSpPr>
          <p:cNvPr id="5128" name="Rectangle 8"/>
          <p:cNvSpPr>
            <a:spLocks noGrp="1" noChangeArrowheads="1"/>
          </p:cNvSpPr>
          <p:nvPr>
            <p:ph type="subTitle" idx="1"/>
          </p:nvPr>
        </p:nvSpPr>
        <p:spPr>
          <a:xfrm>
            <a:off x="395288" y="4737100"/>
            <a:ext cx="8380412" cy="504825"/>
          </a:xfrm>
        </p:spPr>
        <p:txBody>
          <a:bodyPr lIns="0" tIns="0" rIns="0" bIns="0"/>
          <a:lstStyle>
            <a:lvl1pPr marL="0" indent="0">
              <a:buFontTx/>
              <a:buNone/>
              <a:defRPr b="1">
                <a:solidFill>
                  <a:schemeClr val="bg1"/>
                </a:solidFill>
              </a:defRPr>
            </a:lvl1pPr>
          </a:lstStyle>
          <a:p>
            <a:pPr lvl="0"/>
            <a:r>
              <a:rPr lang="en-US" noProof="0"/>
              <a:t>Click to edit Master subtitle style</a:t>
            </a:r>
            <a:endParaRPr lang="en-GB" noProof="0" dirty="0"/>
          </a:p>
        </p:txBody>
      </p:sp>
    </p:spTree>
    <p:extLst>
      <p:ext uri="{BB962C8B-B14F-4D97-AF65-F5344CB8AC3E}">
        <p14:creationId xmlns:p14="http://schemas.microsoft.com/office/powerpoint/2010/main" val="557972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8607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03875"/>
          </a:xfrm>
        </p:spPr>
        <p:txBody>
          <a:bodyPr vert="eaVert"/>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603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55922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07256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5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33116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278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278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72008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5371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329302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770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88072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14467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1028" name="Picture 7" descr="Black logo_06021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204200" y="6005513"/>
            <a:ext cx="600075"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55"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l" rtl="0" eaLnBrk="0" fontAlgn="base" hangingPunct="0">
        <a:spcBef>
          <a:spcPct val="0"/>
        </a:spcBef>
        <a:spcAft>
          <a:spcPct val="0"/>
        </a:spcAft>
        <a:defRPr sz="3500" b="1">
          <a:solidFill>
            <a:srgbClr val="61A534"/>
          </a:solidFill>
          <a:latin typeface="+mj-lt"/>
          <a:ea typeface="ＭＳ Ｐゴシック" charset="0"/>
          <a:cs typeface="ＭＳ Ｐゴシック" charset="0"/>
        </a:defRPr>
      </a:lvl1pPr>
      <a:lvl2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2pPr>
      <a:lvl3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3pPr>
      <a:lvl4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4pPr>
      <a:lvl5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5pPr>
      <a:lvl6pPr marL="457200" algn="l" rtl="0" fontAlgn="base">
        <a:spcBef>
          <a:spcPct val="0"/>
        </a:spcBef>
        <a:spcAft>
          <a:spcPct val="0"/>
        </a:spcAft>
        <a:defRPr sz="3500" b="1">
          <a:solidFill>
            <a:srgbClr val="61A534"/>
          </a:solidFill>
          <a:latin typeface="Arial" charset="0"/>
        </a:defRPr>
      </a:lvl6pPr>
      <a:lvl7pPr marL="914400" algn="l" rtl="0" fontAlgn="base">
        <a:spcBef>
          <a:spcPct val="0"/>
        </a:spcBef>
        <a:spcAft>
          <a:spcPct val="0"/>
        </a:spcAft>
        <a:defRPr sz="3500" b="1">
          <a:solidFill>
            <a:srgbClr val="61A534"/>
          </a:solidFill>
          <a:latin typeface="Arial" charset="0"/>
        </a:defRPr>
      </a:lvl7pPr>
      <a:lvl8pPr marL="1371600" algn="l" rtl="0" fontAlgn="base">
        <a:spcBef>
          <a:spcPct val="0"/>
        </a:spcBef>
        <a:spcAft>
          <a:spcPct val="0"/>
        </a:spcAft>
        <a:defRPr sz="3500" b="1">
          <a:solidFill>
            <a:srgbClr val="61A534"/>
          </a:solidFill>
          <a:latin typeface="Arial" charset="0"/>
        </a:defRPr>
      </a:lvl8pPr>
      <a:lvl9pPr marL="1828800" algn="l" rtl="0" fontAlgn="base">
        <a:spcBef>
          <a:spcPct val="0"/>
        </a:spcBef>
        <a:spcAft>
          <a:spcPct val="0"/>
        </a:spcAft>
        <a:defRPr sz="3500" b="1">
          <a:solidFill>
            <a:srgbClr val="61A534"/>
          </a:solidFill>
          <a:latin typeface="Arial" charset="0"/>
        </a:defRPr>
      </a:lvl9pPr>
    </p:titleStyle>
    <p:bodyStyle>
      <a:lvl1pPr marL="342900" indent="-342900" algn="l" rtl="0" eaLnBrk="0" fontAlgn="base" hangingPunct="0">
        <a:spcBef>
          <a:spcPts val="900"/>
        </a:spcBef>
        <a:spcAft>
          <a:spcPct val="0"/>
        </a:spcAft>
        <a:buChar char="•"/>
        <a:defRPr sz="2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2pPr>
      <a:lvl3pPr marL="11430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3pPr>
      <a:lvl4pPr marL="16002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4pPr>
      <a:lvl5pPr marL="20574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50825" y="1246188"/>
            <a:ext cx="8713788" cy="3983037"/>
          </a:xfrm>
          <a:prstGeom prst="rect">
            <a:avLst/>
          </a:prstGeom>
          <a:noFill/>
          <a:ln>
            <a:noFill/>
          </a:ln>
          <a:effectLst/>
        </p:spPr>
        <p:txBody>
          <a:bodyPr lIns="90000" tIns="46800" rIns="90000" bIns="46800" anchor="ctr"/>
          <a:lstStyle/>
          <a:p>
            <a:pPr eaLnBrk="1" hangingPunct="1">
              <a:defRPr/>
            </a:pPr>
            <a:endParaRPr lang="en-US" sz="6200" b="1" kern="0" dirty="0">
              <a:solidFill>
                <a:schemeClr val="bg1"/>
              </a:solidFill>
              <a:ea typeface="ＭＳ Ｐゴシック" charset="0"/>
              <a:cs typeface="Arial" pitchFamily="34" charset="0"/>
            </a:endParaRPr>
          </a:p>
          <a:p>
            <a:pPr eaLnBrk="1" hangingPunct="1">
              <a:defRPr/>
            </a:pPr>
            <a:r>
              <a:rPr lang="en-US" sz="6200" b="1" kern="0" dirty="0">
                <a:solidFill>
                  <a:schemeClr val="bg1"/>
                </a:solidFill>
                <a:ea typeface="ＭＳ Ｐゴシック" charset="0"/>
                <a:cs typeface="Arial" pitchFamily="34" charset="0"/>
              </a:rPr>
              <a:t>The World Cup: </a:t>
            </a:r>
          </a:p>
          <a:p>
            <a:pPr eaLnBrk="1" hangingPunct="1">
              <a:defRPr/>
            </a:pPr>
            <a:r>
              <a:rPr lang="en-US" sz="6200" b="1" kern="0" dirty="0">
                <a:solidFill>
                  <a:schemeClr val="bg1"/>
                </a:solidFill>
                <a:ea typeface="ＭＳ Ｐゴシック" charset="0"/>
                <a:cs typeface="Arial" pitchFamily="34" charset="0"/>
              </a:rPr>
              <a:t>A fair game?</a:t>
            </a:r>
          </a:p>
          <a:p>
            <a:pPr eaLnBrk="1" hangingPunct="1">
              <a:defRPr/>
            </a:pPr>
            <a:endParaRPr lang="en-US" sz="6200" b="1" kern="0" dirty="0">
              <a:solidFill>
                <a:schemeClr val="bg1"/>
              </a:solidFill>
              <a:ea typeface="ＭＳ Ｐゴシック" charset="0"/>
              <a:cs typeface="Arial" pitchFamily="34" charset="0"/>
            </a:endParaRPr>
          </a:p>
          <a:p>
            <a:pPr eaLnBrk="1" hangingPunct="1">
              <a:defRPr/>
            </a:pPr>
            <a:r>
              <a:rPr lang="en-US" sz="3600" b="1" kern="0" dirty="0">
                <a:solidFill>
                  <a:schemeClr val="bg1"/>
                </a:solidFill>
                <a:ea typeface="ＭＳ Ｐゴシック" charset="0"/>
                <a:cs typeface="Arial" pitchFamily="34" charset="0"/>
              </a:rPr>
              <a:t>Us</a:t>
            </a:r>
            <a:r>
              <a:rPr lang="en-US" sz="3600" b="1" strike="sngStrike" kern="0" dirty="0">
                <a:solidFill>
                  <a:schemeClr val="bg1"/>
                </a:solidFill>
                <a:ea typeface="ＭＳ Ｐゴシック" charset="0"/>
                <a:cs typeface="Arial" pitchFamily="34" charset="0"/>
              </a:rPr>
              <a:t>e</a:t>
            </a:r>
            <a:r>
              <a:rPr lang="en-US" sz="3600" b="1" kern="0" dirty="0">
                <a:solidFill>
                  <a:schemeClr val="bg1"/>
                </a:solidFill>
                <a:ea typeface="ＭＳ Ｐゴシック" charset="0"/>
                <a:cs typeface="Arial" pitchFamily="34" charset="0"/>
              </a:rPr>
              <a:t> the World Cup to explore inequality</a:t>
            </a:r>
          </a:p>
          <a:p>
            <a:pPr eaLnBrk="1" hangingPunct="1">
              <a:defRPr/>
            </a:pPr>
            <a:endParaRPr lang="en-US" sz="3600" b="1" kern="0" dirty="0">
              <a:solidFill>
                <a:schemeClr val="bg1"/>
              </a:solidFill>
              <a:ea typeface="ＭＳ Ｐゴシック" charset="0"/>
              <a:cs typeface="Arial" pitchFamily="34" charset="0"/>
            </a:endParaRPr>
          </a:p>
        </p:txBody>
      </p:sp>
    </p:spTree>
    <p:extLst>
      <p:ext uri="{BB962C8B-B14F-4D97-AF65-F5344CB8AC3E}">
        <p14:creationId xmlns:p14="http://schemas.microsoft.com/office/powerpoint/2010/main" val="3334743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268760"/>
            <a:ext cx="8496944" cy="3558233"/>
          </a:xfrm>
        </p:spPr>
        <p:txBody>
          <a:bodyPr/>
          <a:lstStyle/>
          <a:p>
            <a:pPr marL="0" indent="0">
              <a:spcBef>
                <a:spcPts val="1200"/>
              </a:spcBef>
              <a:spcAft>
                <a:spcPts val="1200"/>
              </a:spcAft>
              <a:buNone/>
            </a:pPr>
            <a:r>
              <a:rPr lang="en-GB" sz="2600" dirty="0"/>
              <a:t>Some players in your team are not coming to football practice because they cannot afford to buy the team kit. </a:t>
            </a:r>
          </a:p>
          <a:p>
            <a:pPr marL="0" indent="0">
              <a:spcBef>
                <a:spcPts val="1200"/>
              </a:spcBef>
              <a:spcAft>
                <a:spcPts val="1200"/>
              </a:spcAft>
              <a:buNone/>
            </a:pPr>
            <a:r>
              <a:rPr lang="en-GB" sz="2600" b="1" dirty="0"/>
              <a:t>What rule would you use to address this problem?</a:t>
            </a:r>
          </a:p>
          <a:p>
            <a:r>
              <a:rPr lang="en-GB" sz="2600" dirty="0"/>
              <a:t>Allow two points for…</a:t>
            </a:r>
          </a:p>
          <a:p>
            <a:r>
              <a:rPr lang="en-GB" sz="2600" dirty="0"/>
              <a:t>Only let teams enter a competition if…</a:t>
            </a:r>
          </a:p>
          <a:p>
            <a:r>
              <a:rPr lang="en-GB" sz="2600" dirty="0"/>
              <a:t>Give…</a:t>
            </a:r>
          </a:p>
          <a:p>
            <a:r>
              <a:rPr lang="en-GB" sz="2600" dirty="0"/>
              <a:t>Show someone the red card if…</a:t>
            </a:r>
          </a:p>
          <a:p>
            <a:r>
              <a:rPr lang="en-GB" sz="2600" dirty="0"/>
              <a:t>Limit match time to…</a:t>
            </a:r>
          </a:p>
          <a:p>
            <a:r>
              <a:rPr lang="en-GB" sz="2600" dirty="0"/>
              <a:t>Ask some players to…	</a:t>
            </a:r>
          </a:p>
        </p:txBody>
      </p:sp>
      <p:sp>
        <p:nvSpPr>
          <p:cNvPr id="4" name="Title 1"/>
          <p:cNvSpPr>
            <a:spLocks noGrp="1"/>
          </p:cNvSpPr>
          <p:nvPr>
            <p:ph type="title"/>
          </p:nvPr>
        </p:nvSpPr>
        <p:spPr>
          <a:xfrm>
            <a:off x="611560" y="404664"/>
            <a:ext cx="7292975" cy="719137"/>
          </a:xfrm>
        </p:spPr>
        <p:txBody>
          <a:bodyPr/>
          <a:lstStyle/>
          <a:p>
            <a:r>
              <a:rPr lang="en-GB" altLang="en-US" sz="4400" dirty="0">
                <a:ea typeface="ＭＳ Ｐゴシック" pitchFamily="34" charset="-128"/>
              </a:rPr>
              <a:t>Example 3</a:t>
            </a:r>
          </a:p>
        </p:txBody>
      </p:sp>
    </p:spTree>
    <p:extLst>
      <p:ext uri="{BB962C8B-B14F-4D97-AF65-F5344CB8AC3E}">
        <p14:creationId xmlns:p14="http://schemas.microsoft.com/office/powerpoint/2010/main" val="3376985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68760"/>
            <a:ext cx="8208912" cy="3558233"/>
          </a:xfrm>
        </p:spPr>
        <p:txBody>
          <a:bodyPr/>
          <a:lstStyle/>
          <a:p>
            <a:pPr marL="0" indent="0">
              <a:spcBef>
                <a:spcPts val="1200"/>
              </a:spcBef>
              <a:spcAft>
                <a:spcPts val="1200"/>
              </a:spcAft>
              <a:buNone/>
            </a:pPr>
            <a:r>
              <a:rPr lang="en-GB" sz="2800" dirty="0"/>
              <a:t>Some players in your team are not coming to football practice because they cannot afford to buy the team kit. </a:t>
            </a:r>
          </a:p>
          <a:p>
            <a:pPr marL="0" indent="0">
              <a:spcBef>
                <a:spcPts val="1200"/>
              </a:spcBef>
              <a:spcAft>
                <a:spcPts val="1200"/>
              </a:spcAft>
              <a:buNone/>
            </a:pPr>
            <a:r>
              <a:rPr lang="en-GB" sz="2800" b="1" dirty="0"/>
              <a:t>Did the rule you made to solve this problem make the game fairer for:</a:t>
            </a:r>
          </a:p>
          <a:p>
            <a:pPr>
              <a:spcAft>
                <a:spcPts val="600"/>
              </a:spcAft>
            </a:pPr>
            <a:r>
              <a:rPr lang="en-GB" sz="2800" dirty="0"/>
              <a:t>A few players?</a:t>
            </a:r>
          </a:p>
          <a:p>
            <a:pPr>
              <a:spcAft>
                <a:spcPts val="600"/>
              </a:spcAft>
            </a:pPr>
            <a:r>
              <a:rPr lang="en-GB" sz="2800" dirty="0"/>
              <a:t>Some players?</a:t>
            </a:r>
          </a:p>
          <a:p>
            <a:pPr>
              <a:spcAft>
                <a:spcPts val="600"/>
              </a:spcAft>
            </a:pPr>
            <a:r>
              <a:rPr lang="en-GB" sz="2800" dirty="0"/>
              <a:t>Most players?</a:t>
            </a:r>
          </a:p>
          <a:p>
            <a:pPr>
              <a:spcAft>
                <a:spcPts val="600"/>
              </a:spcAft>
            </a:pPr>
            <a:r>
              <a:rPr lang="en-GB" sz="2800" dirty="0"/>
              <a:t>All players?</a:t>
            </a:r>
          </a:p>
        </p:txBody>
      </p:sp>
      <p:sp>
        <p:nvSpPr>
          <p:cNvPr id="4" name="Title 1"/>
          <p:cNvSpPr>
            <a:spLocks noGrp="1"/>
          </p:cNvSpPr>
          <p:nvPr>
            <p:ph type="title"/>
          </p:nvPr>
        </p:nvSpPr>
        <p:spPr>
          <a:xfrm>
            <a:off x="611560" y="404664"/>
            <a:ext cx="7292975" cy="719137"/>
          </a:xfrm>
        </p:spPr>
        <p:txBody>
          <a:bodyPr/>
          <a:lstStyle/>
          <a:p>
            <a:r>
              <a:rPr lang="en-GB" altLang="en-US" sz="4400" dirty="0">
                <a:ea typeface="ＭＳ Ｐゴシック" pitchFamily="34" charset="-128"/>
              </a:rPr>
              <a:t>Example 3</a:t>
            </a:r>
          </a:p>
        </p:txBody>
      </p:sp>
    </p:spTree>
    <p:extLst>
      <p:ext uri="{BB962C8B-B14F-4D97-AF65-F5344CB8AC3E}">
        <p14:creationId xmlns:p14="http://schemas.microsoft.com/office/powerpoint/2010/main" val="3368874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68760"/>
            <a:ext cx="8208912" cy="3558233"/>
          </a:xfrm>
        </p:spPr>
        <p:txBody>
          <a:bodyPr/>
          <a:lstStyle/>
          <a:p>
            <a:pPr marL="0" indent="0">
              <a:spcBef>
                <a:spcPts val="1200"/>
              </a:spcBef>
              <a:spcAft>
                <a:spcPts val="2400"/>
              </a:spcAft>
              <a:buNone/>
            </a:pPr>
            <a:r>
              <a:rPr lang="en-GB" sz="3200" dirty="0"/>
              <a:t>Are there any other examples of where using the “normal” rules of football might not allow everyone to take part equally.</a:t>
            </a:r>
          </a:p>
          <a:p>
            <a:pPr>
              <a:spcBef>
                <a:spcPts val="1200"/>
              </a:spcBef>
              <a:spcAft>
                <a:spcPts val="1200"/>
              </a:spcAft>
            </a:pPr>
            <a:r>
              <a:rPr lang="en-GB" sz="3200" b="1" dirty="0">
                <a:solidFill>
                  <a:schemeClr val="tx2"/>
                </a:solidFill>
              </a:rPr>
              <a:t>Think</a:t>
            </a:r>
          </a:p>
          <a:p>
            <a:pPr>
              <a:spcBef>
                <a:spcPts val="1200"/>
              </a:spcBef>
              <a:spcAft>
                <a:spcPts val="1200"/>
              </a:spcAft>
            </a:pPr>
            <a:r>
              <a:rPr lang="en-GB" sz="3200" b="1" dirty="0">
                <a:solidFill>
                  <a:schemeClr val="tx2"/>
                </a:solidFill>
              </a:rPr>
              <a:t>Pair</a:t>
            </a:r>
          </a:p>
          <a:p>
            <a:pPr>
              <a:spcBef>
                <a:spcPts val="1200"/>
              </a:spcBef>
              <a:spcAft>
                <a:spcPts val="1200"/>
              </a:spcAft>
            </a:pPr>
            <a:r>
              <a:rPr lang="en-GB" sz="3200" b="1" dirty="0">
                <a:solidFill>
                  <a:schemeClr val="tx2"/>
                </a:solidFill>
              </a:rPr>
              <a:t>Share</a:t>
            </a:r>
          </a:p>
        </p:txBody>
      </p:sp>
      <p:sp>
        <p:nvSpPr>
          <p:cNvPr id="4" name="Title 1"/>
          <p:cNvSpPr>
            <a:spLocks noGrp="1"/>
          </p:cNvSpPr>
          <p:nvPr>
            <p:ph type="title"/>
          </p:nvPr>
        </p:nvSpPr>
        <p:spPr>
          <a:xfrm>
            <a:off x="611560" y="404664"/>
            <a:ext cx="7292975" cy="719137"/>
          </a:xfrm>
        </p:spPr>
        <p:txBody>
          <a:bodyPr/>
          <a:lstStyle/>
          <a:p>
            <a:pPr algn="ctr"/>
            <a:r>
              <a:rPr lang="en-GB" altLang="en-US" sz="4400" dirty="0">
                <a:ea typeface="ＭＳ Ｐゴシック" pitchFamily="34" charset="-128"/>
              </a:rPr>
              <a:t>Making it fair</a:t>
            </a:r>
          </a:p>
        </p:txBody>
      </p:sp>
      <p:pic>
        <p:nvPicPr>
          <p:cNvPr id="6" name="Picture 5" descr="A child playing football on a beach&#10;&#10;Description automatically generated with medium confidence">
            <a:extLst>
              <a:ext uri="{FF2B5EF4-FFF2-40B4-BE49-F238E27FC236}">
                <a16:creationId xmlns:a16="http://schemas.microsoft.com/office/drawing/2014/main" id="{EE23197A-7AC7-9A30-3BDF-E0BFC48D9D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2047" y="2924944"/>
            <a:ext cx="4392488" cy="2928325"/>
          </a:xfrm>
          <a:prstGeom prst="rect">
            <a:avLst/>
          </a:prstGeom>
        </p:spPr>
      </p:pic>
    </p:spTree>
    <p:extLst>
      <p:ext uri="{BB962C8B-B14F-4D97-AF65-F5344CB8AC3E}">
        <p14:creationId xmlns:p14="http://schemas.microsoft.com/office/powerpoint/2010/main" val="1921026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68760"/>
            <a:ext cx="8208912" cy="3558233"/>
          </a:xfrm>
        </p:spPr>
        <p:txBody>
          <a:bodyPr/>
          <a:lstStyle/>
          <a:p>
            <a:pPr marL="0" indent="0">
              <a:spcBef>
                <a:spcPts val="1200"/>
              </a:spcBef>
              <a:spcAft>
                <a:spcPts val="1200"/>
              </a:spcAft>
              <a:buNone/>
            </a:pPr>
            <a:r>
              <a:rPr lang="en-GB" sz="3600" dirty="0"/>
              <a:t>You are going to organise a football tournament in which </a:t>
            </a:r>
            <a:r>
              <a:rPr lang="en-GB" sz="3600" i="1" dirty="0"/>
              <a:t>everyone</a:t>
            </a:r>
            <a:r>
              <a:rPr lang="en-GB" sz="3600" dirty="0"/>
              <a:t> in your class/year/school is going to take part.</a:t>
            </a:r>
          </a:p>
          <a:p>
            <a:pPr marL="0" indent="0">
              <a:spcBef>
                <a:spcPts val="1200"/>
              </a:spcBef>
              <a:spcAft>
                <a:spcPts val="1200"/>
              </a:spcAft>
              <a:buNone/>
            </a:pPr>
            <a:r>
              <a:rPr lang="en-GB" sz="3600" dirty="0"/>
              <a:t>However, you need to make sure it is completely </a:t>
            </a:r>
            <a:r>
              <a:rPr lang="en-GB" sz="3600" i="1" dirty="0"/>
              <a:t>fair</a:t>
            </a:r>
            <a:r>
              <a:rPr lang="en-GB" sz="3600" dirty="0"/>
              <a:t> for </a:t>
            </a:r>
            <a:r>
              <a:rPr lang="en-GB" sz="3600" i="1" dirty="0"/>
              <a:t>everyone</a:t>
            </a:r>
            <a:r>
              <a:rPr lang="en-GB" sz="3600" dirty="0"/>
              <a:t> to be able to </a:t>
            </a:r>
            <a:r>
              <a:rPr lang="en-GB" sz="3600" i="1" dirty="0"/>
              <a:t>fully</a:t>
            </a:r>
            <a:r>
              <a:rPr lang="en-GB" sz="3600" dirty="0"/>
              <a:t> participate. </a:t>
            </a:r>
          </a:p>
          <a:p>
            <a:pPr marL="0" indent="0">
              <a:spcBef>
                <a:spcPts val="1200"/>
              </a:spcBef>
              <a:spcAft>
                <a:spcPts val="1200"/>
              </a:spcAft>
              <a:buNone/>
            </a:pPr>
            <a:r>
              <a:rPr lang="en-GB" sz="3600" dirty="0"/>
              <a:t>How can you design the rules to help?</a:t>
            </a:r>
          </a:p>
        </p:txBody>
      </p:sp>
      <p:sp>
        <p:nvSpPr>
          <p:cNvPr id="4" name="Title 1"/>
          <p:cNvSpPr>
            <a:spLocks noGrp="1"/>
          </p:cNvSpPr>
          <p:nvPr>
            <p:ph type="title"/>
          </p:nvPr>
        </p:nvSpPr>
        <p:spPr>
          <a:xfrm>
            <a:off x="611560" y="404664"/>
            <a:ext cx="7848871" cy="719137"/>
          </a:xfrm>
        </p:spPr>
        <p:txBody>
          <a:bodyPr/>
          <a:lstStyle/>
          <a:p>
            <a:pPr algn="ctr"/>
            <a:r>
              <a:rPr lang="en-GB" altLang="en-US" sz="4400" dirty="0">
                <a:ea typeface="ＭＳ Ｐゴシック" pitchFamily="34" charset="-128"/>
              </a:rPr>
              <a:t>A “fair” football tournament</a:t>
            </a:r>
          </a:p>
        </p:txBody>
      </p:sp>
    </p:spTree>
    <p:extLst>
      <p:ext uri="{BB962C8B-B14F-4D97-AF65-F5344CB8AC3E}">
        <p14:creationId xmlns:p14="http://schemas.microsoft.com/office/powerpoint/2010/main" val="3917200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268760"/>
            <a:ext cx="7992888" cy="3558233"/>
          </a:xfrm>
        </p:spPr>
        <p:txBody>
          <a:bodyPr/>
          <a:lstStyle/>
          <a:p>
            <a:pPr marL="0" indent="0">
              <a:spcBef>
                <a:spcPts val="1200"/>
              </a:spcBef>
              <a:spcAft>
                <a:spcPts val="1200"/>
              </a:spcAft>
              <a:buNone/>
            </a:pPr>
            <a:r>
              <a:rPr lang="en-GB" sz="3200" dirty="0"/>
              <a:t>All the people taking part will be organised into teams.</a:t>
            </a:r>
          </a:p>
          <a:p>
            <a:pPr marL="0" indent="0">
              <a:spcBef>
                <a:spcPts val="1200"/>
              </a:spcBef>
              <a:spcAft>
                <a:spcPts val="1200"/>
              </a:spcAft>
              <a:buNone/>
            </a:pPr>
            <a:r>
              <a:rPr lang="en-GB" sz="3200" dirty="0"/>
              <a:t>Each team could represent one of the countries taking part in the 2022 World Cup.</a:t>
            </a:r>
          </a:p>
          <a:p>
            <a:pPr marL="0" indent="0">
              <a:spcBef>
                <a:spcPts val="1200"/>
              </a:spcBef>
              <a:spcAft>
                <a:spcPts val="1200"/>
              </a:spcAft>
              <a:buNone/>
            </a:pPr>
            <a:r>
              <a:rPr lang="en-GB" sz="3200" dirty="0"/>
              <a:t>Each team will need to come up with a motto for the tournament. You could use words such as “every” and “all” in your motto.	</a:t>
            </a:r>
          </a:p>
        </p:txBody>
      </p:sp>
      <p:sp>
        <p:nvSpPr>
          <p:cNvPr id="4" name="Title 1"/>
          <p:cNvSpPr>
            <a:spLocks noGrp="1"/>
          </p:cNvSpPr>
          <p:nvPr>
            <p:ph type="title"/>
          </p:nvPr>
        </p:nvSpPr>
        <p:spPr>
          <a:xfrm>
            <a:off x="611560" y="404664"/>
            <a:ext cx="7292975" cy="719137"/>
          </a:xfrm>
        </p:spPr>
        <p:txBody>
          <a:bodyPr/>
          <a:lstStyle/>
          <a:p>
            <a:pPr algn="ctr"/>
            <a:r>
              <a:rPr lang="en-GB" altLang="en-US" sz="4400" dirty="0">
                <a:ea typeface="ＭＳ Ｐゴシック" pitchFamily="34" charset="-128"/>
              </a:rPr>
              <a:t>Your teams</a:t>
            </a:r>
          </a:p>
        </p:txBody>
      </p:sp>
    </p:spTree>
    <p:extLst>
      <p:ext uri="{BB962C8B-B14F-4D97-AF65-F5344CB8AC3E}">
        <p14:creationId xmlns:p14="http://schemas.microsoft.com/office/powerpoint/2010/main" val="1940153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68760"/>
            <a:ext cx="8208912" cy="3558233"/>
          </a:xfrm>
        </p:spPr>
        <p:txBody>
          <a:bodyPr/>
          <a:lstStyle/>
          <a:p>
            <a:pPr>
              <a:spcBef>
                <a:spcPts val="1200"/>
              </a:spcBef>
              <a:spcAft>
                <a:spcPts val="1200"/>
              </a:spcAft>
            </a:pPr>
            <a:endParaRPr lang="en-GB" sz="3600" dirty="0"/>
          </a:p>
          <a:p>
            <a:pPr>
              <a:spcBef>
                <a:spcPts val="1200"/>
              </a:spcBef>
              <a:spcAft>
                <a:spcPts val="1200"/>
              </a:spcAft>
            </a:pPr>
            <a:endParaRPr lang="en-GB" sz="3600" dirty="0"/>
          </a:p>
        </p:txBody>
      </p:sp>
      <p:sp>
        <p:nvSpPr>
          <p:cNvPr id="4" name="Title 1"/>
          <p:cNvSpPr>
            <a:spLocks noGrp="1"/>
          </p:cNvSpPr>
          <p:nvPr>
            <p:ph type="title"/>
          </p:nvPr>
        </p:nvSpPr>
        <p:spPr>
          <a:xfrm>
            <a:off x="611560" y="549623"/>
            <a:ext cx="7560840" cy="719137"/>
          </a:xfrm>
        </p:spPr>
        <p:txBody>
          <a:bodyPr/>
          <a:lstStyle/>
          <a:p>
            <a:r>
              <a:rPr lang="en-GB" altLang="en-US" sz="4000" dirty="0">
                <a:ea typeface="ＭＳ Ｐゴシック" pitchFamily="34" charset="-128"/>
              </a:rPr>
              <a:t>Our tournament rules:</a:t>
            </a:r>
          </a:p>
        </p:txBody>
      </p:sp>
      <p:sp>
        <p:nvSpPr>
          <p:cNvPr id="2" name="Rectangle 1"/>
          <p:cNvSpPr/>
          <p:nvPr/>
        </p:nvSpPr>
        <p:spPr>
          <a:xfrm>
            <a:off x="467544" y="404664"/>
            <a:ext cx="8208912" cy="5328592"/>
          </a:xfrm>
          <a:prstGeom prst="rect">
            <a:avLst/>
          </a:prstGeom>
          <a:noFill/>
          <a:ln w="508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p:cNvSpPr txBox="1">
            <a:spLocks/>
          </p:cNvSpPr>
          <p:nvPr/>
        </p:nvSpPr>
        <p:spPr bwMode="auto">
          <a:xfrm>
            <a:off x="611560" y="2945036"/>
            <a:ext cx="756084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500" b="1">
                <a:solidFill>
                  <a:srgbClr val="61A534"/>
                </a:solidFill>
                <a:latin typeface="+mj-lt"/>
                <a:ea typeface="ＭＳ Ｐゴシック" charset="0"/>
                <a:cs typeface="ＭＳ Ｐゴシック" charset="0"/>
              </a:defRPr>
            </a:lvl1pPr>
            <a:lvl2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2pPr>
            <a:lvl3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3pPr>
            <a:lvl4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4pPr>
            <a:lvl5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5pPr>
            <a:lvl6pPr marL="457200" algn="l" rtl="0" fontAlgn="base">
              <a:spcBef>
                <a:spcPct val="0"/>
              </a:spcBef>
              <a:spcAft>
                <a:spcPct val="0"/>
              </a:spcAft>
              <a:defRPr sz="3500" b="1">
                <a:solidFill>
                  <a:srgbClr val="61A534"/>
                </a:solidFill>
                <a:latin typeface="Arial" charset="0"/>
              </a:defRPr>
            </a:lvl6pPr>
            <a:lvl7pPr marL="914400" algn="l" rtl="0" fontAlgn="base">
              <a:spcBef>
                <a:spcPct val="0"/>
              </a:spcBef>
              <a:spcAft>
                <a:spcPct val="0"/>
              </a:spcAft>
              <a:defRPr sz="3500" b="1">
                <a:solidFill>
                  <a:srgbClr val="61A534"/>
                </a:solidFill>
                <a:latin typeface="Arial" charset="0"/>
              </a:defRPr>
            </a:lvl7pPr>
            <a:lvl8pPr marL="1371600" algn="l" rtl="0" fontAlgn="base">
              <a:spcBef>
                <a:spcPct val="0"/>
              </a:spcBef>
              <a:spcAft>
                <a:spcPct val="0"/>
              </a:spcAft>
              <a:defRPr sz="3500" b="1">
                <a:solidFill>
                  <a:srgbClr val="61A534"/>
                </a:solidFill>
                <a:latin typeface="Arial" charset="0"/>
              </a:defRPr>
            </a:lvl8pPr>
            <a:lvl9pPr marL="1828800" algn="l" rtl="0" fontAlgn="base">
              <a:spcBef>
                <a:spcPct val="0"/>
              </a:spcBef>
              <a:spcAft>
                <a:spcPct val="0"/>
              </a:spcAft>
              <a:defRPr sz="3500" b="1">
                <a:solidFill>
                  <a:srgbClr val="61A534"/>
                </a:solidFill>
                <a:latin typeface="Arial" charset="0"/>
              </a:defRPr>
            </a:lvl9pPr>
          </a:lstStyle>
          <a:p>
            <a:r>
              <a:rPr lang="en-GB" altLang="en-US" sz="4000" kern="0" dirty="0">
                <a:ea typeface="ＭＳ Ｐゴシック" pitchFamily="34" charset="-128"/>
              </a:rPr>
              <a:t>Our team motto:</a:t>
            </a:r>
          </a:p>
        </p:txBody>
      </p:sp>
    </p:spTree>
    <p:extLst>
      <p:ext uri="{BB962C8B-B14F-4D97-AF65-F5344CB8AC3E}">
        <p14:creationId xmlns:p14="http://schemas.microsoft.com/office/powerpoint/2010/main" val="96187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196752"/>
            <a:ext cx="8208912" cy="3558233"/>
          </a:xfrm>
        </p:spPr>
        <p:txBody>
          <a:bodyPr/>
          <a:lstStyle/>
          <a:p>
            <a:pPr>
              <a:spcBef>
                <a:spcPts val="600"/>
              </a:spcBef>
              <a:spcAft>
                <a:spcPts val="1200"/>
              </a:spcAft>
            </a:pPr>
            <a:r>
              <a:rPr lang="en-GB" sz="3200" dirty="0"/>
              <a:t>How did your tournament go?</a:t>
            </a:r>
          </a:p>
          <a:p>
            <a:pPr>
              <a:spcBef>
                <a:spcPts val="600"/>
              </a:spcBef>
              <a:spcAft>
                <a:spcPts val="1200"/>
              </a:spcAft>
            </a:pPr>
            <a:r>
              <a:rPr lang="en-GB" sz="3200" dirty="0"/>
              <a:t>Was your tournament “fair”? How?</a:t>
            </a:r>
          </a:p>
          <a:p>
            <a:pPr>
              <a:spcBef>
                <a:spcPts val="600"/>
              </a:spcBef>
              <a:spcAft>
                <a:spcPts val="1200"/>
              </a:spcAft>
            </a:pPr>
            <a:r>
              <a:rPr lang="en-GB" sz="3200" dirty="0"/>
              <a:t>Was everyone able to participate?</a:t>
            </a:r>
          </a:p>
          <a:p>
            <a:pPr>
              <a:spcBef>
                <a:spcPts val="600"/>
              </a:spcBef>
              <a:spcAft>
                <a:spcPts val="1200"/>
              </a:spcAft>
            </a:pPr>
            <a:r>
              <a:rPr lang="en-GB" sz="3200" dirty="0"/>
              <a:t>Did people enjoy it? Why? / Why not?</a:t>
            </a:r>
          </a:p>
          <a:p>
            <a:pPr>
              <a:spcBef>
                <a:spcPts val="600"/>
              </a:spcBef>
              <a:spcAft>
                <a:spcPts val="1200"/>
              </a:spcAft>
            </a:pPr>
            <a:r>
              <a:rPr lang="en-GB" sz="3200" dirty="0"/>
              <a:t>Do you need to change rules sometimes to make things “fairer”?</a:t>
            </a:r>
          </a:p>
          <a:p>
            <a:pPr>
              <a:spcBef>
                <a:spcPts val="600"/>
              </a:spcBef>
              <a:spcAft>
                <a:spcPts val="1200"/>
              </a:spcAft>
            </a:pPr>
            <a:r>
              <a:rPr lang="en-GB" sz="3200" dirty="0"/>
              <a:t>What have you learned through organising this event and taking part?</a:t>
            </a:r>
          </a:p>
        </p:txBody>
      </p:sp>
      <p:sp>
        <p:nvSpPr>
          <p:cNvPr id="4" name="Title 1"/>
          <p:cNvSpPr>
            <a:spLocks noGrp="1"/>
          </p:cNvSpPr>
          <p:nvPr>
            <p:ph type="title"/>
          </p:nvPr>
        </p:nvSpPr>
        <p:spPr>
          <a:xfrm>
            <a:off x="611560" y="261591"/>
            <a:ext cx="7292975" cy="719137"/>
          </a:xfrm>
        </p:spPr>
        <p:txBody>
          <a:bodyPr/>
          <a:lstStyle/>
          <a:p>
            <a:pPr algn="ctr"/>
            <a:r>
              <a:rPr lang="en-GB" altLang="en-US" sz="4400" dirty="0">
                <a:ea typeface="ＭＳ Ｐゴシック" pitchFamily="34" charset="-128"/>
              </a:rPr>
              <a:t>Looking back</a:t>
            </a:r>
          </a:p>
        </p:txBody>
      </p:sp>
    </p:spTree>
    <p:extLst>
      <p:ext uri="{BB962C8B-B14F-4D97-AF65-F5344CB8AC3E}">
        <p14:creationId xmlns:p14="http://schemas.microsoft.com/office/powerpoint/2010/main" val="2604235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523" y="1556792"/>
            <a:ext cx="8208912" cy="4032448"/>
          </a:xfrm>
        </p:spPr>
        <p:txBody>
          <a:bodyPr/>
          <a:lstStyle/>
          <a:p>
            <a:pPr>
              <a:spcBef>
                <a:spcPts val="1200"/>
              </a:spcBef>
              <a:spcAft>
                <a:spcPts val="1200"/>
              </a:spcAft>
            </a:pPr>
            <a:r>
              <a:rPr lang="en-GB" sz="3600" dirty="0"/>
              <a:t>How about life generally? What rules are there to make it fairer?</a:t>
            </a:r>
          </a:p>
          <a:p>
            <a:pPr>
              <a:spcBef>
                <a:spcPts val="1200"/>
              </a:spcBef>
              <a:spcAft>
                <a:spcPts val="1200"/>
              </a:spcAft>
            </a:pPr>
            <a:r>
              <a:rPr lang="en-GB" sz="3600" dirty="0"/>
              <a:t>Who sets the rules?</a:t>
            </a:r>
          </a:p>
          <a:p>
            <a:pPr>
              <a:spcBef>
                <a:spcPts val="1200"/>
              </a:spcBef>
              <a:spcAft>
                <a:spcPts val="1200"/>
              </a:spcAft>
            </a:pPr>
            <a:r>
              <a:rPr lang="en-GB" sz="3600" dirty="0"/>
              <a:t>If there are </a:t>
            </a:r>
            <a:r>
              <a:rPr lang="en-GB" sz="3600" i="1" dirty="0"/>
              <a:t>unfair</a:t>
            </a:r>
            <a:r>
              <a:rPr lang="en-GB" sz="3600" dirty="0"/>
              <a:t> things in life, how can rules be used to change them?</a:t>
            </a:r>
          </a:p>
          <a:p>
            <a:pPr>
              <a:spcBef>
                <a:spcPts val="1200"/>
              </a:spcBef>
              <a:spcAft>
                <a:spcPts val="1200"/>
              </a:spcAft>
            </a:pPr>
            <a:endParaRPr lang="en-GB" sz="3600" dirty="0"/>
          </a:p>
        </p:txBody>
      </p:sp>
      <p:sp>
        <p:nvSpPr>
          <p:cNvPr id="4" name="Title 1"/>
          <p:cNvSpPr>
            <a:spLocks noGrp="1"/>
          </p:cNvSpPr>
          <p:nvPr>
            <p:ph type="title"/>
          </p:nvPr>
        </p:nvSpPr>
        <p:spPr>
          <a:xfrm>
            <a:off x="611560" y="404664"/>
            <a:ext cx="7920880" cy="719137"/>
          </a:xfrm>
        </p:spPr>
        <p:txBody>
          <a:bodyPr/>
          <a:lstStyle/>
          <a:p>
            <a:pPr algn="ctr"/>
            <a:r>
              <a:rPr lang="en-GB" altLang="en-US" sz="4400" dirty="0">
                <a:ea typeface="ＭＳ Ｐゴシック" pitchFamily="34" charset="-128"/>
              </a:rPr>
              <a:t>Is our world fair?</a:t>
            </a:r>
          </a:p>
        </p:txBody>
      </p:sp>
    </p:spTree>
    <p:extLst>
      <p:ext uri="{BB962C8B-B14F-4D97-AF65-F5344CB8AC3E}">
        <p14:creationId xmlns:p14="http://schemas.microsoft.com/office/powerpoint/2010/main" val="1335884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247031"/>
            <a:ext cx="1656184" cy="821929"/>
          </a:xfrm>
        </p:spPr>
        <p:txBody>
          <a:bodyPr/>
          <a:lstStyle/>
          <a:p>
            <a:pPr marL="0" indent="0" algn="ctr">
              <a:buNone/>
            </a:pPr>
            <a:r>
              <a:rPr lang="en-GB" sz="4400" b="1" dirty="0"/>
              <a:t>Yes</a:t>
            </a:r>
          </a:p>
        </p:txBody>
      </p:sp>
      <p:sp>
        <p:nvSpPr>
          <p:cNvPr id="4" name="Title 1"/>
          <p:cNvSpPr>
            <a:spLocks noGrp="1"/>
          </p:cNvSpPr>
          <p:nvPr>
            <p:ph type="title"/>
          </p:nvPr>
        </p:nvSpPr>
        <p:spPr>
          <a:xfrm>
            <a:off x="323529" y="548680"/>
            <a:ext cx="8496943" cy="719137"/>
          </a:xfrm>
        </p:spPr>
        <p:txBody>
          <a:bodyPr/>
          <a:lstStyle/>
          <a:p>
            <a:pPr algn="ctr"/>
            <a:r>
              <a:rPr lang="en-GB" altLang="en-US" sz="4400" dirty="0">
                <a:ea typeface="ＭＳ Ｐゴシック" pitchFamily="34" charset="-128"/>
              </a:rPr>
              <a:t>Do we need rules to help make our world fairer?</a:t>
            </a:r>
          </a:p>
        </p:txBody>
      </p:sp>
      <p:sp>
        <p:nvSpPr>
          <p:cNvPr id="5" name="Content Placeholder 2"/>
          <p:cNvSpPr txBox="1">
            <a:spLocks/>
          </p:cNvSpPr>
          <p:nvPr/>
        </p:nvSpPr>
        <p:spPr bwMode="auto">
          <a:xfrm>
            <a:off x="6804248" y="2247031"/>
            <a:ext cx="1656184" cy="82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ts val="900"/>
              </a:spcBef>
              <a:spcAft>
                <a:spcPct val="0"/>
              </a:spcAft>
              <a:buChar char="•"/>
              <a:defRPr sz="2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2pPr>
            <a:lvl3pPr marL="11430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3pPr>
            <a:lvl4pPr marL="16002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4pPr>
            <a:lvl5pPr marL="20574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lgn="ctr">
              <a:buFontTx/>
              <a:buNone/>
            </a:pPr>
            <a:r>
              <a:rPr lang="en-GB" sz="4400" b="1" dirty="0"/>
              <a:t>No</a:t>
            </a:r>
          </a:p>
        </p:txBody>
      </p:sp>
      <p:sp>
        <p:nvSpPr>
          <p:cNvPr id="6" name="Content Placeholder 2"/>
          <p:cNvSpPr txBox="1">
            <a:spLocks/>
          </p:cNvSpPr>
          <p:nvPr/>
        </p:nvSpPr>
        <p:spPr bwMode="auto">
          <a:xfrm>
            <a:off x="395536" y="3450083"/>
            <a:ext cx="8229600" cy="2355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ts val="900"/>
              </a:spcBef>
              <a:spcAft>
                <a:spcPct val="0"/>
              </a:spcAft>
              <a:buChar char="•"/>
              <a:defRPr sz="2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2pPr>
            <a:lvl3pPr marL="11430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3pPr>
            <a:lvl4pPr marL="16002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4pPr>
            <a:lvl5pPr marL="20574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GB" sz="3600" dirty="0"/>
              <a:t>We need… because…</a:t>
            </a:r>
          </a:p>
          <a:p>
            <a:r>
              <a:rPr lang="en-GB" sz="3600" dirty="0"/>
              <a:t>We don’t need… because…</a:t>
            </a:r>
          </a:p>
          <a:p>
            <a:r>
              <a:rPr lang="en-GB" sz="3600" dirty="0"/>
              <a:t>The types of rules we need are…</a:t>
            </a:r>
          </a:p>
        </p:txBody>
      </p:sp>
    </p:spTree>
    <p:extLst>
      <p:ext uri="{BB962C8B-B14F-4D97-AF65-F5344CB8AC3E}">
        <p14:creationId xmlns:p14="http://schemas.microsoft.com/office/powerpoint/2010/main" val="3271104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523" y="1556792"/>
            <a:ext cx="8208912" cy="4032448"/>
          </a:xfrm>
        </p:spPr>
        <p:txBody>
          <a:bodyPr/>
          <a:lstStyle/>
          <a:p>
            <a:pPr>
              <a:spcBef>
                <a:spcPts val="1200"/>
              </a:spcBef>
              <a:spcAft>
                <a:spcPts val="1200"/>
              </a:spcAft>
            </a:pPr>
            <a:r>
              <a:rPr lang="en-GB" sz="3600" dirty="0"/>
              <a:t>People pay tax to pay for services such as schools and hospitals.</a:t>
            </a:r>
          </a:p>
          <a:p>
            <a:pPr>
              <a:spcBef>
                <a:spcPts val="1200"/>
              </a:spcBef>
              <a:spcAft>
                <a:spcPts val="1200"/>
              </a:spcAft>
            </a:pPr>
            <a:r>
              <a:rPr lang="en-GB" sz="3600" dirty="0"/>
              <a:t>Should everyone pay the same amount of tax?</a:t>
            </a:r>
          </a:p>
          <a:p>
            <a:pPr>
              <a:spcBef>
                <a:spcPts val="1200"/>
              </a:spcBef>
              <a:spcAft>
                <a:spcPts val="1200"/>
              </a:spcAft>
            </a:pPr>
            <a:r>
              <a:rPr lang="en-GB" sz="3600" dirty="0"/>
              <a:t>Or should people with less money pay less tax?</a:t>
            </a:r>
          </a:p>
          <a:p>
            <a:pPr marL="0" indent="0">
              <a:spcBef>
                <a:spcPts val="1200"/>
              </a:spcBef>
              <a:spcAft>
                <a:spcPts val="1200"/>
              </a:spcAft>
              <a:buNone/>
            </a:pPr>
            <a:endParaRPr lang="en-GB" sz="3600" dirty="0"/>
          </a:p>
        </p:txBody>
      </p:sp>
      <p:sp>
        <p:nvSpPr>
          <p:cNvPr id="4" name="Title 1"/>
          <p:cNvSpPr>
            <a:spLocks noGrp="1"/>
          </p:cNvSpPr>
          <p:nvPr>
            <p:ph type="title"/>
          </p:nvPr>
        </p:nvSpPr>
        <p:spPr>
          <a:xfrm>
            <a:off x="611560" y="404664"/>
            <a:ext cx="7920880" cy="719137"/>
          </a:xfrm>
        </p:spPr>
        <p:txBody>
          <a:bodyPr/>
          <a:lstStyle/>
          <a:p>
            <a:r>
              <a:rPr lang="en-GB" altLang="en-US" sz="4400" dirty="0">
                <a:ea typeface="ＭＳ Ｐゴシック" pitchFamily="34" charset="-128"/>
              </a:rPr>
              <a:t>Example</a:t>
            </a:r>
          </a:p>
        </p:txBody>
      </p:sp>
    </p:spTree>
    <p:extLst>
      <p:ext uri="{BB962C8B-B14F-4D97-AF65-F5344CB8AC3E}">
        <p14:creationId xmlns:p14="http://schemas.microsoft.com/office/powerpoint/2010/main" val="83116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50825" y="525463"/>
            <a:ext cx="8713788" cy="3983037"/>
          </a:xfrm>
          <a:prstGeom prst="rect">
            <a:avLst/>
          </a:prstGeom>
          <a:noFill/>
          <a:ln>
            <a:noFill/>
          </a:ln>
          <a:effectLst/>
        </p:spPr>
        <p:txBody>
          <a:bodyPr lIns="90000" tIns="46800" rIns="90000" bIns="46800" anchor="ctr"/>
          <a:lstStyle/>
          <a:p>
            <a:pPr eaLnBrk="1" hangingPunct="1">
              <a:defRPr/>
            </a:pPr>
            <a:r>
              <a:rPr lang="en-US" sz="5400" b="1" kern="0" dirty="0">
                <a:solidFill>
                  <a:schemeClr val="bg1"/>
                </a:solidFill>
                <a:ea typeface="ＭＳ Ｐゴシック" charset="0"/>
                <a:cs typeface="Arial" pitchFamily="34" charset="0"/>
              </a:rPr>
              <a:t>PE session</a:t>
            </a:r>
          </a:p>
          <a:p>
            <a:pPr eaLnBrk="1" hangingPunct="1">
              <a:defRPr/>
            </a:pPr>
            <a:br>
              <a:rPr lang="en-US" sz="6000" b="1" kern="0" dirty="0">
                <a:solidFill>
                  <a:srgbClr val="005DAB"/>
                </a:solidFill>
                <a:ea typeface="ＭＳ Ｐゴシック" charset="0"/>
                <a:cs typeface="Arial" pitchFamily="34" charset="0"/>
              </a:rPr>
            </a:br>
            <a:r>
              <a:rPr lang="en-US" sz="4400" b="1" kern="0" dirty="0">
                <a:solidFill>
                  <a:schemeClr val="bg1"/>
                </a:solidFill>
                <a:ea typeface="ＭＳ Ｐゴシック" charset="0"/>
                <a:cs typeface="Arial" pitchFamily="34" charset="0"/>
              </a:rPr>
              <a:t>Making the game fairer for all</a:t>
            </a:r>
          </a:p>
        </p:txBody>
      </p:sp>
    </p:spTree>
    <p:extLst>
      <p:ext uri="{BB962C8B-B14F-4D97-AF65-F5344CB8AC3E}">
        <p14:creationId xmlns:p14="http://schemas.microsoft.com/office/powerpoint/2010/main" val="2041627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ap&#10;&#10;Description automatically generated">
            <a:extLst>
              <a:ext uri="{FF2B5EF4-FFF2-40B4-BE49-F238E27FC236}">
                <a16:creationId xmlns:a16="http://schemas.microsoft.com/office/drawing/2014/main" id="{41ADF2AA-5040-4AC5-1A1F-340AB9DC47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3344" y="310344"/>
            <a:ext cx="6237312" cy="6237312"/>
          </a:xfrm>
          <a:prstGeom prst="rect">
            <a:avLst/>
          </a:prstGeom>
        </p:spPr>
      </p:pic>
    </p:spTree>
    <p:extLst>
      <p:ext uri="{BB962C8B-B14F-4D97-AF65-F5344CB8AC3E}">
        <p14:creationId xmlns:p14="http://schemas.microsoft.com/office/powerpoint/2010/main" val="4213864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23529" y="404664"/>
            <a:ext cx="8496943" cy="719137"/>
          </a:xfrm>
          <a:prstGeom prst="rect">
            <a:avLst/>
          </a:prstGeom>
        </p:spPr>
        <p:txBody>
          <a:bodyPr/>
          <a:lstStyle>
            <a:lvl1pPr algn="l" rtl="0" eaLnBrk="0" fontAlgn="base" hangingPunct="0">
              <a:spcBef>
                <a:spcPct val="0"/>
              </a:spcBef>
              <a:spcAft>
                <a:spcPct val="0"/>
              </a:spcAft>
              <a:defRPr sz="3500" b="1">
                <a:solidFill>
                  <a:srgbClr val="61A534"/>
                </a:solidFill>
                <a:latin typeface="+mj-lt"/>
                <a:ea typeface="ＭＳ Ｐゴシック" charset="0"/>
                <a:cs typeface="ＭＳ Ｐゴシック" charset="0"/>
              </a:defRPr>
            </a:lvl1pPr>
            <a:lvl2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2pPr>
            <a:lvl3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3pPr>
            <a:lvl4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4pPr>
            <a:lvl5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5pPr>
            <a:lvl6pPr marL="457200" algn="l" rtl="0" fontAlgn="base">
              <a:spcBef>
                <a:spcPct val="0"/>
              </a:spcBef>
              <a:spcAft>
                <a:spcPct val="0"/>
              </a:spcAft>
              <a:defRPr sz="3500" b="1">
                <a:solidFill>
                  <a:srgbClr val="61A534"/>
                </a:solidFill>
                <a:latin typeface="Arial" charset="0"/>
              </a:defRPr>
            </a:lvl6pPr>
            <a:lvl7pPr marL="914400" algn="l" rtl="0" fontAlgn="base">
              <a:spcBef>
                <a:spcPct val="0"/>
              </a:spcBef>
              <a:spcAft>
                <a:spcPct val="0"/>
              </a:spcAft>
              <a:defRPr sz="3500" b="1">
                <a:solidFill>
                  <a:srgbClr val="61A534"/>
                </a:solidFill>
                <a:latin typeface="Arial" charset="0"/>
              </a:defRPr>
            </a:lvl7pPr>
            <a:lvl8pPr marL="1371600" algn="l" rtl="0" fontAlgn="base">
              <a:spcBef>
                <a:spcPct val="0"/>
              </a:spcBef>
              <a:spcAft>
                <a:spcPct val="0"/>
              </a:spcAft>
              <a:defRPr sz="3500" b="1">
                <a:solidFill>
                  <a:srgbClr val="61A534"/>
                </a:solidFill>
                <a:latin typeface="Arial" charset="0"/>
              </a:defRPr>
            </a:lvl8pPr>
            <a:lvl9pPr marL="1828800" algn="l" rtl="0" fontAlgn="base">
              <a:spcBef>
                <a:spcPct val="0"/>
              </a:spcBef>
              <a:spcAft>
                <a:spcPct val="0"/>
              </a:spcAft>
              <a:defRPr sz="3500" b="1">
                <a:solidFill>
                  <a:srgbClr val="61A534"/>
                </a:solidFill>
                <a:latin typeface="Arial" charset="0"/>
              </a:defRPr>
            </a:lvl9pPr>
          </a:lstStyle>
          <a:p>
            <a:pPr algn="ctr"/>
            <a:r>
              <a:rPr lang="en-GB" altLang="en-US" sz="4000" dirty="0">
                <a:ea typeface="ＭＳ Ｐゴシック" pitchFamily="34" charset="-128"/>
              </a:rPr>
              <a:t>What would help to make our world a fairer place?</a:t>
            </a:r>
          </a:p>
        </p:txBody>
      </p:sp>
      <p:pic>
        <p:nvPicPr>
          <p:cNvPr id="4" name="Picture 2" descr="http://openclipart.org/image/300px/svg_to_png/13127/Anonymous_pseudo_globe.png"/>
          <p:cNvPicPr>
            <a:picLocks noChangeAspect="1" noChangeArrowheads="1"/>
          </p:cNvPicPr>
          <p:nvPr/>
        </p:nvPicPr>
        <p:blipFill>
          <a:blip r:embed="rId3" cstate="screen"/>
          <a:srcRect/>
          <a:stretch>
            <a:fillRect/>
          </a:stretch>
        </p:blipFill>
        <p:spPr bwMode="auto">
          <a:xfrm>
            <a:off x="2814638" y="2204864"/>
            <a:ext cx="3514725" cy="3384550"/>
          </a:xfrm>
          <a:prstGeom prst="rect">
            <a:avLst/>
          </a:prstGeom>
          <a:noFill/>
          <a:ln w="9525">
            <a:noFill/>
            <a:miter lim="800000"/>
            <a:headEnd/>
            <a:tailEnd/>
          </a:ln>
        </p:spPr>
      </p:pic>
    </p:spTree>
    <p:extLst>
      <p:ext uri="{BB962C8B-B14F-4D97-AF65-F5344CB8AC3E}">
        <p14:creationId xmlns:p14="http://schemas.microsoft.com/office/powerpoint/2010/main" val="203799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484784"/>
            <a:ext cx="5616624" cy="4278313"/>
          </a:xfrm>
        </p:spPr>
        <p:txBody>
          <a:bodyPr/>
          <a:lstStyle/>
          <a:p>
            <a:r>
              <a:rPr lang="en-GB" sz="3600" dirty="0"/>
              <a:t>Why do we have rules?</a:t>
            </a:r>
          </a:p>
          <a:p>
            <a:r>
              <a:rPr lang="en-GB" sz="3600" dirty="0"/>
              <a:t>How do rules make the game of football fairer?</a:t>
            </a:r>
          </a:p>
          <a:p>
            <a:r>
              <a:rPr lang="en-GB" sz="3600" dirty="0"/>
              <a:t>How do rules make school fairer?</a:t>
            </a:r>
          </a:p>
          <a:p>
            <a:r>
              <a:rPr lang="en-GB" sz="3600" dirty="0"/>
              <a:t>How do rules make the world fairer?</a:t>
            </a:r>
          </a:p>
        </p:txBody>
      </p:sp>
      <p:sp>
        <p:nvSpPr>
          <p:cNvPr id="4" name="Title 1"/>
          <p:cNvSpPr>
            <a:spLocks noGrp="1"/>
          </p:cNvSpPr>
          <p:nvPr>
            <p:ph type="title"/>
          </p:nvPr>
        </p:nvSpPr>
        <p:spPr>
          <a:xfrm>
            <a:off x="879475" y="274638"/>
            <a:ext cx="7292975" cy="719137"/>
          </a:xfrm>
        </p:spPr>
        <p:txBody>
          <a:bodyPr/>
          <a:lstStyle/>
          <a:p>
            <a:pPr algn="ctr"/>
            <a:r>
              <a:rPr lang="en-GB" altLang="en-US" sz="4400" dirty="0">
                <a:ea typeface="ＭＳ Ｐゴシック" pitchFamily="34" charset="-128"/>
              </a:rPr>
              <a:t>Rules</a:t>
            </a:r>
          </a:p>
        </p:txBody>
      </p:sp>
      <p:sp>
        <p:nvSpPr>
          <p:cNvPr id="5" name="Rectangle 4"/>
          <p:cNvSpPr/>
          <p:nvPr/>
        </p:nvSpPr>
        <p:spPr>
          <a:xfrm>
            <a:off x="6516216" y="1916832"/>
            <a:ext cx="1800200" cy="252028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rPr>
              <a:t>Rule Book</a:t>
            </a:r>
          </a:p>
        </p:txBody>
      </p:sp>
    </p:spTree>
    <p:extLst>
      <p:ext uri="{BB962C8B-B14F-4D97-AF65-F5344CB8AC3E}">
        <p14:creationId xmlns:p14="http://schemas.microsoft.com/office/powerpoint/2010/main" val="3402965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463055"/>
            <a:ext cx="7848872" cy="2766145"/>
          </a:xfrm>
        </p:spPr>
        <p:txBody>
          <a:bodyPr/>
          <a:lstStyle/>
          <a:p>
            <a:pPr marL="0" indent="0">
              <a:buNone/>
            </a:pPr>
            <a:r>
              <a:rPr lang="en-GB" sz="3600" dirty="0"/>
              <a:t>What about for people of…</a:t>
            </a:r>
          </a:p>
          <a:p>
            <a:pPr>
              <a:buFont typeface="Arial" pitchFamily="34" charset="0"/>
              <a:buChar char="•"/>
            </a:pPr>
            <a:r>
              <a:rPr lang="en-GB" sz="3600" dirty="0"/>
              <a:t>Different ages?</a:t>
            </a:r>
          </a:p>
          <a:p>
            <a:pPr>
              <a:buFont typeface="Arial" pitchFamily="34" charset="0"/>
              <a:buChar char="•"/>
            </a:pPr>
            <a:r>
              <a:rPr lang="en-GB" sz="3600" dirty="0"/>
              <a:t>Different abilities?</a:t>
            </a:r>
          </a:p>
          <a:p>
            <a:pPr>
              <a:buFont typeface="Arial" pitchFamily="34" charset="0"/>
              <a:buChar char="•"/>
            </a:pPr>
            <a:r>
              <a:rPr lang="en-GB" sz="3600" dirty="0"/>
              <a:t>Different genders?</a:t>
            </a:r>
          </a:p>
          <a:p>
            <a:pPr>
              <a:buFont typeface="Arial" pitchFamily="34" charset="0"/>
              <a:buChar char="•"/>
            </a:pPr>
            <a:r>
              <a:rPr lang="en-GB" sz="3600" dirty="0"/>
              <a:t>Particular needs?</a:t>
            </a:r>
          </a:p>
          <a:p>
            <a:pPr>
              <a:buFont typeface="Arial" pitchFamily="34" charset="0"/>
              <a:buChar char="•"/>
            </a:pPr>
            <a:r>
              <a:rPr lang="en-GB" sz="3600" dirty="0"/>
              <a:t>Different backgrounds?</a:t>
            </a:r>
          </a:p>
        </p:txBody>
      </p:sp>
      <p:sp>
        <p:nvSpPr>
          <p:cNvPr id="4" name="Title 1"/>
          <p:cNvSpPr>
            <a:spLocks noGrp="1"/>
          </p:cNvSpPr>
          <p:nvPr>
            <p:ph type="title"/>
          </p:nvPr>
        </p:nvSpPr>
        <p:spPr>
          <a:xfrm>
            <a:off x="359532" y="549623"/>
            <a:ext cx="8424937" cy="719137"/>
          </a:xfrm>
        </p:spPr>
        <p:txBody>
          <a:bodyPr/>
          <a:lstStyle/>
          <a:p>
            <a:pPr algn="ctr"/>
            <a:r>
              <a:rPr lang="en-GB" altLang="en-US" sz="4000" dirty="0">
                <a:ea typeface="ＭＳ Ｐゴシック" pitchFamily="34" charset="-128"/>
              </a:rPr>
              <a:t>Are the same rules always “fair”?</a:t>
            </a:r>
          </a:p>
        </p:txBody>
      </p:sp>
      <p:sp>
        <p:nvSpPr>
          <p:cNvPr id="5" name="Content Placeholder 2"/>
          <p:cNvSpPr txBox="1">
            <a:spLocks/>
          </p:cNvSpPr>
          <p:nvPr/>
        </p:nvSpPr>
        <p:spPr bwMode="auto">
          <a:xfrm>
            <a:off x="611560" y="1628800"/>
            <a:ext cx="1656184" cy="82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ts val="900"/>
              </a:spcBef>
              <a:spcAft>
                <a:spcPct val="0"/>
              </a:spcAft>
              <a:buChar char="•"/>
              <a:defRPr sz="2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2pPr>
            <a:lvl3pPr marL="11430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3pPr>
            <a:lvl4pPr marL="16002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4pPr>
            <a:lvl5pPr marL="20574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lgn="ctr">
              <a:buFontTx/>
              <a:buNone/>
            </a:pPr>
            <a:r>
              <a:rPr lang="en-GB" sz="4400" b="1" dirty="0"/>
              <a:t>Yes</a:t>
            </a:r>
          </a:p>
        </p:txBody>
      </p:sp>
      <p:sp>
        <p:nvSpPr>
          <p:cNvPr id="6" name="Content Placeholder 2"/>
          <p:cNvSpPr txBox="1">
            <a:spLocks/>
          </p:cNvSpPr>
          <p:nvPr/>
        </p:nvSpPr>
        <p:spPr bwMode="auto">
          <a:xfrm>
            <a:off x="6804248" y="1628800"/>
            <a:ext cx="1656184" cy="82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ts val="900"/>
              </a:spcBef>
              <a:spcAft>
                <a:spcPct val="0"/>
              </a:spcAft>
              <a:buChar char="•"/>
              <a:defRPr sz="2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2pPr>
            <a:lvl3pPr marL="11430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3pPr>
            <a:lvl4pPr marL="16002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4pPr>
            <a:lvl5pPr marL="2057400" indent="-228600" algn="l" rtl="0" eaLnBrk="0" fontAlgn="base" hangingPunct="0">
              <a:spcBef>
                <a:spcPct val="20000"/>
              </a:spcBef>
              <a:spcAft>
                <a:spcPct val="0"/>
              </a:spcAft>
              <a:buChar char="•"/>
              <a:defRPr>
                <a:solidFill>
                  <a:schemeClr val="tx1"/>
                </a:solidFill>
                <a:latin typeface="+mn-lt"/>
                <a:ea typeface="ＭＳ Ｐゴシック" charset="0"/>
                <a:cs typeface="ＭＳ Ｐゴシック"/>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lgn="ctr">
              <a:buFontTx/>
              <a:buNone/>
            </a:pPr>
            <a:r>
              <a:rPr lang="en-GB" sz="4400" b="1" dirty="0"/>
              <a:t>No</a:t>
            </a:r>
          </a:p>
        </p:txBody>
      </p:sp>
    </p:spTree>
    <p:extLst>
      <p:ext uri="{BB962C8B-B14F-4D97-AF65-F5344CB8AC3E}">
        <p14:creationId xmlns:p14="http://schemas.microsoft.com/office/powerpoint/2010/main" val="2685369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coming-together.org/wp-content/uploads/2014/06/equality-vs-justice.jpg"/>
          <p:cNvPicPr>
            <a:picLocks noChangeAspect="1" noChangeArrowheads="1"/>
          </p:cNvPicPr>
          <p:nvPr/>
        </p:nvPicPr>
        <p:blipFill rotWithShape="1">
          <a:blip r:embed="rId3" cstate="print"/>
          <a:srcRect t="10407" r="1420" b="10239"/>
          <a:stretch/>
        </p:blipFill>
        <p:spPr bwMode="auto">
          <a:xfrm>
            <a:off x="1259633" y="980728"/>
            <a:ext cx="6552728" cy="4464496"/>
          </a:xfrm>
          <a:prstGeom prst="rect">
            <a:avLst/>
          </a:prstGeom>
          <a:noFill/>
        </p:spPr>
      </p:pic>
      <p:sp>
        <p:nvSpPr>
          <p:cNvPr id="3" name="Title 1"/>
          <p:cNvSpPr txBox="1">
            <a:spLocks/>
          </p:cNvSpPr>
          <p:nvPr/>
        </p:nvSpPr>
        <p:spPr>
          <a:xfrm>
            <a:off x="745518" y="5518175"/>
            <a:ext cx="7652965" cy="719137"/>
          </a:xfrm>
          <a:prstGeom prst="rect">
            <a:avLst/>
          </a:prstGeom>
        </p:spPr>
        <p:txBody>
          <a:bodyPr/>
          <a:lstStyle>
            <a:lvl1pPr algn="l" rtl="0" eaLnBrk="0" fontAlgn="base" hangingPunct="0">
              <a:spcBef>
                <a:spcPct val="0"/>
              </a:spcBef>
              <a:spcAft>
                <a:spcPct val="0"/>
              </a:spcAft>
              <a:defRPr sz="3500" b="1">
                <a:solidFill>
                  <a:srgbClr val="61A534"/>
                </a:solidFill>
                <a:latin typeface="+mj-lt"/>
                <a:ea typeface="ＭＳ Ｐゴシック" charset="0"/>
                <a:cs typeface="ＭＳ Ｐゴシック" charset="0"/>
              </a:defRPr>
            </a:lvl1pPr>
            <a:lvl2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2pPr>
            <a:lvl3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3pPr>
            <a:lvl4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4pPr>
            <a:lvl5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5pPr>
            <a:lvl6pPr marL="457200" algn="l" rtl="0" fontAlgn="base">
              <a:spcBef>
                <a:spcPct val="0"/>
              </a:spcBef>
              <a:spcAft>
                <a:spcPct val="0"/>
              </a:spcAft>
              <a:defRPr sz="3500" b="1">
                <a:solidFill>
                  <a:srgbClr val="61A534"/>
                </a:solidFill>
                <a:latin typeface="Arial" charset="0"/>
              </a:defRPr>
            </a:lvl6pPr>
            <a:lvl7pPr marL="914400" algn="l" rtl="0" fontAlgn="base">
              <a:spcBef>
                <a:spcPct val="0"/>
              </a:spcBef>
              <a:spcAft>
                <a:spcPct val="0"/>
              </a:spcAft>
              <a:defRPr sz="3500" b="1">
                <a:solidFill>
                  <a:srgbClr val="61A534"/>
                </a:solidFill>
                <a:latin typeface="Arial" charset="0"/>
              </a:defRPr>
            </a:lvl7pPr>
            <a:lvl8pPr marL="1371600" algn="l" rtl="0" fontAlgn="base">
              <a:spcBef>
                <a:spcPct val="0"/>
              </a:spcBef>
              <a:spcAft>
                <a:spcPct val="0"/>
              </a:spcAft>
              <a:defRPr sz="3500" b="1">
                <a:solidFill>
                  <a:srgbClr val="61A534"/>
                </a:solidFill>
                <a:latin typeface="Arial" charset="0"/>
              </a:defRPr>
            </a:lvl8pPr>
            <a:lvl9pPr marL="1828800" algn="l" rtl="0" fontAlgn="base">
              <a:spcBef>
                <a:spcPct val="0"/>
              </a:spcBef>
              <a:spcAft>
                <a:spcPct val="0"/>
              </a:spcAft>
              <a:defRPr sz="3500" b="1">
                <a:solidFill>
                  <a:srgbClr val="61A534"/>
                </a:solidFill>
                <a:latin typeface="Arial" charset="0"/>
              </a:defRPr>
            </a:lvl9pPr>
          </a:lstStyle>
          <a:p>
            <a:pPr algn="ctr"/>
            <a:r>
              <a:rPr lang="en-GB" altLang="en-US" sz="3600" kern="0" dirty="0">
                <a:ea typeface="ＭＳ Ｐゴシック" pitchFamily="34" charset="-128"/>
              </a:rPr>
              <a:t>Which do you think is fairer?</a:t>
            </a:r>
          </a:p>
        </p:txBody>
      </p:sp>
      <p:sp>
        <p:nvSpPr>
          <p:cNvPr id="4" name="Title 1"/>
          <p:cNvSpPr txBox="1">
            <a:spLocks/>
          </p:cNvSpPr>
          <p:nvPr/>
        </p:nvSpPr>
        <p:spPr>
          <a:xfrm>
            <a:off x="4465447" y="404900"/>
            <a:ext cx="3456385" cy="719137"/>
          </a:xfrm>
          <a:prstGeom prst="rect">
            <a:avLst/>
          </a:prstGeom>
        </p:spPr>
        <p:txBody>
          <a:bodyPr/>
          <a:lstStyle>
            <a:lvl1pPr algn="l" rtl="0" eaLnBrk="0" fontAlgn="base" hangingPunct="0">
              <a:spcBef>
                <a:spcPct val="0"/>
              </a:spcBef>
              <a:spcAft>
                <a:spcPct val="0"/>
              </a:spcAft>
              <a:defRPr sz="3500" b="1">
                <a:solidFill>
                  <a:srgbClr val="61A534"/>
                </a:solidFill>
                <a:latin typeface="+mj-lt"/>
                <a:ea typeface="ＭＳ Ｐゴシック" charset="0"/>
                <a:cs typeface="ＭＳ Ｐゴシック" charset="0"/>
              </a:defRPr>
            </a:lvl1pPr>
            <a:lvl2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2pPr>
            <a:lvl3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3pPr>
            <a:lvl4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4pPr>
            <a:lvl5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5pPr>
            <a:lvl6pPr marL="457200" algn="l" rtl="0" fontAlgn="base">
              <a:spcBef>
                <a:spcPct val="0"/>
              </a:spcBef>
              <a:spcAft>
                <a:spcPct val="0"/>
              </a:spcAft>
              <a:defRPr sz="3500" b="1">
                <a:solidFill>
                  <a:srgbClr val="61A534"/>
                </a:solidFill>
                <a:latin typeface="Arial" charset="0"/>
              </a:defRPr>
            </a:lvl6pPr>
            <a:lvl7pPr marL="914400" algn="l" rtl="0" fontAlgn="base">
              <a:spcBef>
                <a:spcPct val="0"/>
              </a:spcBef>
              <a:spcAft>
                <a:spcPct val="0"/>
              </a:spcAft>
              <a:defRPr sz="3500" b="1">
                <a:solidFill>
                  <a:srgbClr val="61A534"/>
                </a:solidFill>
                <a:latin typeface="Arial" charset="0"/>
              </a:defRPr>
            </a:lvl7pPr>
            <a:lvl8pPr marL="1371600" algn="l" rtl="0" fontAlgn="base">
              <a:spcBef>
                <a:spcPct val="0"/>
              </a:spcBef>
              <a:spcAft>
                <a:spcPct val="0"/>
              </a:spcAft>
              <a:defRPr sz="3500" b="1">
                <a:solidFill>
                  <a:srgbClr val="61A534"/>
                </a:solidFill>
                <a:latin typeface="Arial" charset="0"/>
              </a:defRPr>
            </a:lvl8pPr>
            <a:lvl9pPr marL="1828800" algn="l" rtl="0" fontAlgn="base">
              <a:spcBef>
                <a:spcPct val="0"/>
              </a:spcBef>
              <a:spcAft>
                <a:spcPct val="0"/>
              </a:spcAft>
              <a:defRPr sz="3500" b="1">
                <a:solidFill>
                  <a:srgbClr val="61A534"/>
                </a:solidFill>
                <a:latin typeface="Arial" charset="0"/>
              </a:defRPr>
            </a:lvl9pPr>
          </a:lstStyle>
          <a:p>
            <a:pPr algn="ctr"/>
            <a:r>
              <a:rPr lang="en-GB" altLang="en-US" sz="2800" kern="0" dirty="0">
                <a:solidFill>
                  <a:schemeClr val="tx1"/>
                </a:solidFill>
                <a:ea typeface="ＭＳ Ｐゴシック" pitchFamily="34" charset="-128"/>
              </a:rPr>
              <a:t>Treated equitably</a:t>
            </a:r>
          </a:p>
        </p:txBody>
      </p:sp>
      <p:sp>
        <p:nvSpPr>
          <p:cNvPr id="5" name="Title 1"/>
          <p:cNvSpPr txBox="1">
            <a:spLocks/>
          </p:cNvSpPr>
          <p:nvPr/>
        </p:nvSpPr>
        <p:spPr>
          <a:xfrm>
            <a:off x="1187623" y="404901"/>
            <a:ext cx="3456385" cy="719137"/>
          </a:xfrm>
          <a:prstGeom prst="rect">
            <a:avLst/>
          </a:prstGeom>
        </p:spPr>
        <p:txBody>
          <a:bodyPr/>
          <a:lstStyle>
            <a:lvl1pPr algn="l" rtl="0" eaLnBrk="0" fontAlgn="base" hangingPunct="0">
              <a:spcBef>
                <a:spcPct val="0"/>
              </a:spcBef>
              <a:spcAft>
                <a:spcPct val="0"/>
              </a:spcAft>
              <a:defRPr sz="3500" b="1">
                <a:solidFill>
                  <a:srgbClr val="61A534"/>
                </a:solidFill>
                <a:latin typeface="+mj-lt"/>
                <a:ea typeface="ＭＳ Ｐゴシック" charset="0"/>
                <a:cs typeface="ＭＳ Ｐゴシック" charset="0"/>
              </a:defRPr>
            </a:lvl1pPr>
            <a:lvl2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2pPr>
            <a:lvl3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3pPr>
            <a:lvl4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4pPr>
            <a:lvl5pPr algn="l" rtl="0" eaLnBrk="0" fontAlgn="base" hangingPunct="0">
              <a:spcBef>
                <a:spcPct val="0"/>
              </a:spcBef>
              <a:spcAft>
                <a:spcPct val="0"/>
              </a:spcAft>
              <a:defRPr sz="3500" b="1">
                <a:solidFill>
                  <a:srgbClr val="61A534"/>
                </a:solidFill>
                <a:latin typeface="Arial" charset="0"/>
                <a:ea typeface="ＭＳ Ｐゴシック" charset="0"/>
                <a:cs typeface="ＭＳ Ｐゴシック" charset="0"/>
              </a:defRPr>
            </a:lvl5pPr>
            <a:lvl6pPr marL="457200" algn="l" rtl="0" fontAlgn="base">
              <a:spcBef>
                <a:spcPct val="0"/>
              </a:spcBef>
              <a:spcAft>
                <a:spcPct val="0"/>
              </a:spcAft>
              <a:defRPr sz="3500" b="1">
                <a:solidFill>
                  <a:srgbClr val="61A534"/>
                </a:solidFill>
                <a:latin typeface="Arial" charset="0"/>
              </a:defRPr>
            </a:lvl6pPr>
            <a:lvl7pPr marL="914400" algn="l" rtl="0" fontAlgn="base">
              <a:spcBef>
                <a:spcPct val="0"/>
              </a:spcBef>
              <a:spcAft>
                <a:spcPct val="0"/>
              </a:spcAft>
              <a:defRPr sz="3500" b="1">
                <a:solidFill>
                  <a:srgbClr val="61A534"/>
                </a:solidFill>
                <a:latin typeface="Arial" charset="0"/>
              </a:defRPr>
            </a:lvl7pPr>
            <a:lvl8pPr marL="1371600" algn="l" rtl="0" fontAlgn="base">
              <a:spcBef>
                <a:spcPct val="0"/>
              </a:spcBef>
              <a:spcAft>
                <a:spcPct val="0"/>
              </a:spcAft>
              <a:defRPr sz="3500" b="1">
                <a:solidFill>
                  <a:srgbClr val="61A534"/>
                </a:solidFill>
                <a:latin typeface="Arial" charset="0"/>
              </a:defRPr>
            </a:lvl8pPr>
            <a:lvl9pPr marL="1828800" algn="l" rtl="0" fontAlgn="base">
              <a:spcBef>
                <a:spcPct val="0"/>
              </a:spcBef>
              <a:spcAft>
                <a:spcPct val="0"/>
              </a:spcAft>
              <a:defRPr sz="3500" b="1">
                <a:solidFill>
                  <a:srgbClr val="61A534"/>
                </a:solidFill>
                <a:latin typeface="Arial" charset="0"/>
              </a:defRPr>
            </a:lvl9pPr>
          </a:lstStyle>
          <a:p>
            <a:pPr algn="ctr"/>
            <a:r>
              <a:rPr lang="en-GB" altLang="en-US" sz="2800" kern="0" dirty="0">
                <a:solidFill>
                  <a:schemeClr val="tx1"/>
                </a:solidFill>
                <a:ea typeface="ＭＳ Ｐゴシック" pitchFamily="34" charset="-128"/>
              </a:rPr>
              <a:t>Treated equally</a:t>
            </a:r>
          </a:p>
        </p:txBody>
      </p:sp>
    </p:spTree>
    <p:extLst>
      <p:ext uri="{BB962C8B-B14F-4D97-AF65-F5344CB8AC3E}">
        <p14:creationId xmlns:p14="http://schemas.microsoft.com/office/powerpoint/2010/main" val="3217874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08912" cy="3558233"/>
          </a:xfrm>
        </p:spPr>
        <p:txBody>
          <a:bodyPr/>
          <a:lstStyle/>
          <a:p>
            <a:pPr marL="0" lvl="0" indent="0">
              <a:spcBef>
                <a:spcPts val="1200"/>
              </a:spcBef>
              <a:spcAft>
                <a:spcPts val="1200"/>
              </a:spcAft>
              <a:buNone/>
            </a:pPr>
            <a:r>
              <a:rPr lang="en-GB" sz="2600" dirty="0"/>
              <a:t>You want to have a football game but some of the players are 11 years old and others are aged 16.</a:t>
            </a:r>
          </a:p>
          <a:p>
            <a:pPr marL="0" indent="0">
              <a:spcBef>
                <a:spcPts val="1200"/>
              </a:spcBef>
              <a:spcAft>
                <a:spcPts val="1200"/>
              </a:spcAft>
              <a:buNone/>
            </a:pPr>
            <a:r>
              <a:rPr lang="en-GB" sz="2600" b="1" dirty="0"/>
              <a:t>What rule would you use to make the game fair?</a:t>
            </a:r>
          </a:p>
          <a:p>
            <a:r>
              <a:rPr lang="en-GB" sz="2600" dirty="0"/>
              <a:t>Allow two points for…</a:t>
            </a:r>
          </a:p>
          <a:p>
            <a:r>
              <a:rPr lang="en-GB" sz="2600" dirty="0"/>
              <a:t>Only let teams enter a competition if…</a:t>
            </a:r>
          </a:p>
          <a:p>
            <a:r>
              <a:rPr lang="en-GB" sz="2600" dirty="0"/>
              <a:t>Give…</a:t>
            </a:r>
          </a:p>
          <a:p>
            <a:r>
              <a:rPr lang="en-GB" sz="2600" dirty="0"/>
              <a:t>Show someone the red card if…</a:t>
            </a:r>
          </a:p>
          <a:p>
            <a:r>
              <a:rPr lang="en-GB" sz="2600" dirty="0"/>
              <a:t>Limit match time to…</a:t>
            </a:r>
          </a:p>
          <a:p>
            <a:r>
              <a:rPr lang="en-GB" sz="2600" dirty="0"/>
              <a:t>Ask some players to…</a:t>
            </a:r>
          </a:p>
          <a:p>
            <a:pPr marL="0" indent="0">
              <a:buNone/>
            </a:pPr>
            <a:endParaRPr lang="en-GB" sz="2800" dirty="0"/>
          </a:p>
        </p:txBody>
      </p:sp>
      <p:sp>
        <p:nvSpPr>
          <p:cNvPr id="4" name="Title 1"/>
          <p:cNvSpPr>
            <a:spLocks noGrp="1"/>
          </p:cNvSpPr>
          <p:nvPr>
            <p:ph type="title"/>
          </p:nvPr>
        </p:nvSpPr>
        <p:spPr>
          <a:xfrm>
            <a:off x="611560" y="260648"/>
            <a:ext cx="7292975" cy="719137"/>
          </a:xfrm>
        </p:spPr>
        <p:txBody>
          <a:bodyPr/>
          <a:lstStyle/>
          <a:p>
            <a:r>
              <a:rPr lang="en-GB" altLang="en-US" sz="4400" dirty="0">
                <a:ea typeface="ＭＳ Ｐゴシック" pitchFamily="34" charset="-128"/>
              </a:rPr>
              <a:t>Example 1</a:t>
            </a:r>
          </a:p>
        </p:txBody>
      </p:sp>
    </p:spTree>
    <p:extLst>
      <p:ext uri="{BB962C8B-B14F-4D97-AF65-F5344CB8AC3E}">
        <p14:creationId xmlns:p14="http://schemas.microsoft.com/office/powerpoint/2010/main" val="121892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052736"/>
            <a:ext cx="8208912" cy="3558233"/>
          </a:xfrm>
        </p:spPr>
        <p:txBody>
          <a:bodyPr/>
          <a:lstStyle/>
          <a:p>
            <a:pPr marL="0" lvl="0" indent="0">
              <a:spcBef>
                <a:spcPts val="1200"/>
              </a:spcBef>
              <a:spcAft>
                <a:spcPts val="1200"/>
              </a:spcAft>
              <a:buNone/>
            </a:pPr>
            <a:r>
              <a:rPr lang="en-GB" sz="2800" dirty="0"/>
              <a:t>You want to have a football game but some of the players are 11 years old and others are aged 16.</a:t>
            </a:r>
          </a:p>
          <a:p>
            <a:pPr marL="0" indent="0">
              <a:spcBef>
                <a:spcPts val="1200"/>
              </a:spcBef>
              <a:spcAft>
                <a:spcPts val="1200"/>
              </a:spcAft>
              <a:buNone/>
            </a:pPr>
            <a:r>
              <a:rPr lang="en-GB" sz="2800" b="1" dirty="0"/>
              <a:t>Did the rule you made to solve this problem make the game fairer for:</a:t>
            </a:r>
          </a:p>
          <a:p>
            <a:pPr>
              <a:spcAft>
                <a:spcPts val="600"/>
              </a:spcAft>
            </a:pPr>
            <a:r>
              <a:rPr lang="en-GB" sz="2800" dirty="0"/>
              <a:t>A few players?</a:t>
            </a:r>
          </a:p>
          <a:p>
            <a:pPr>
              <a:spcAft>
                <a:spcPts val="600"/>
              </a:spcAft>
            </a:pPr>
            <a:r>
              <a:rPr lang="en-GB" sz="2800" dirty="0"/>
              <a:t>Some players?</a:t>
            </a:r>
          </a:p>
          <a:p>
            <a:pPr>
              <a:spcAft>
                <a:spcPts val="600"/>
              </a:spcAft>
            </a:pPr>
            <a:r>
              <a:rPr lang="en-GB" sz="2800" dirty="0"/>
              <a:t>Most players?</a:t>
            </a:r>
          </a:p>
          <a:p>
            <a:pPr>
              <a:spcAft>
                <a:spcPts val="600"/>
              </a:spcAft>
            </a:pPr>
            <a:r>
              <a:rPr lang="en-GB" sz="2800" dirty="0"/>
              <a:t>All players?</a:t>
            </a:r>
          </a:p>
        </p:txBody>
      </p:sp>
      <p:sp>
        <p:nvSpPr>
          <p:cNvPr id="4" name="Title 1"/>
          <p:cNvSpPr>
            <a:spLocks noGrp="1"/>
          </p:cNvSpPr>
          <p:nvPr>
            <p:ph type="title"/>
          </p:nvPr>
        </p:nvSpPr>
        <p:spPr>
          <a:xfrm>
            <a:off x="611560" y="260648"/>
            <a:ext cx="7292975" cy="719137"/>
          </a:xfrm>
        </p:spPr>
        <p:txBody>
          <a:bodyPr/>
          <a:lstStyle/>
          <a:p>
            <a:r>
              <a:rPr lang="en-GB" altLang="en-US" sz="4400" dirty="0">
                <a:ea typeface="ＭＳ Ｐゴシック" pitchFamily="34" charset="-128"/>
              </a:rPr>
              <a:t>Example 1</a:t>
            </a:r>
          </a:p>
        </p:txBody>
      </p:sp>
    </p:spTree>
    <p:extLst>
      <p:ext uri="{BB962C8B-B14F-4D97-AF65-F5344CB8AC3E}">
        <p14:creationId xmlns:p14="http://schemas.microsoft.com/office/powerpoint/2010/main" val="147144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68760"/>
            <a:ext cx="8208912" cy="3558233"/>
          </a:xfrm>
        </p:spPr>
        <p:txBody>
          <a:bodyPr/>
          <a:lstStyle/>
          <a:p>
            <a:pPr marL="0" indent="0">
              <a:spcBef>
                <a:spcPts val="1200"/>
              </a:spcBef>
              <a:spcAft>
                <a:spcPts val="1200"/>
              </a:spcAft>
              <a:buNone/>
            </a:pPr>
            <a:r>
              <a:rPr lang="en-GB" sz="2600" dirty="0"/>
              <a:t>You meet some young people from another country who have never played football before, but you want to play them at football.</a:t>
            </a:r>
          </a:p>
          <a:p>
            <a:pPr marL="0" indent="0">
              <a:spcBef>
                <a:spcPts val="1200"/>
              </a:spcBef>
              <a:spcAft>
                <a:spcPts val="1200"/>
              </a:spcAft>
              <a:buNone/>
            </a:pPr>
            <a:r>
              <a:rPr lang="en-GB" sz="2600" b="1" dirty="0"/>
              <a:t>What rule would you use to make the game fair?</a:t>
            </a:r>
          </a:p>
          <a:p>
            <a:r>
              <a:rPr lang="en-GB" sz="2600" dirty="0"/>
              <a:t>Allow two points for…</a:t>
            </a:r>
          </a:p>
          <a:p>
            <a:r>
              <a:rPr lang="en-GB" sz="2600" dirty="0"/>
              <a:t>Only let teams enter a competition if…</a:t>
            </a:r>
          </a:p>
          <a:p>
            <a:r>
              <a:rPr lang="en-GB" sz="2600" dirty="0"/>
              <a:t>Give…</a:t>
            </a:r>
          </a:p>
          <a:p>
            <a:r>
              <a:rPr lang="en-GB" sz="2600" dirty="0"/>
              <a:t>Show someone the red card if…</a:t>
            </a:r>
          </a:p>
          <a:p>
            <a:r>
              <a:rPr lang="en-GB" sz="2600" dirty="0"/>
              <a:t>Limit match time to…</a:t>
            </a:r>
          </a:p>
          <a:p>
            <a:r>
              <a:rPr lang="en-GB" sz="2600" dirty="0"/>
              <a:t>Organise extra training for…</a:t>
            </a:r>
          </a:p>
          <a:p>
            <a:endParaRPr lang="en-GB" sz="2600" dirty="0"/>
          </a:p>
        </p:txBody>
      </p:sp>
      <p:sp>
        <p:nvSpPr>
          <p:cNvPr id="4" name="Title 1"/>
          <p:cNvSpPr>
            <a:spLocks noGrp="1"/>
          </p:cNvSpPr>
          <p:nvPr>
            <p:ph type="title"/>
          </p:nvPr>
        </p:nvSpPr>
        <p:spPr>
          <a:xfrm>
            <a:off x="611560" y="404664"/>
            <a:ext cx="7292975" cy="719137"/>
          </a:xfrm>
        </p:spPr>
        <p:txBody>
          <a:bodyPr/>
          <a:lstStyle/>
          <a:p>
            <a:r>
              <a:rPr lang="en-GB" altLang="en-US" sz="4400" dirty="0">
                <a:ea typeface="ＭＳ Ｐゴシック" pitchFamily="34" charset="-128"/>
              </a:rPr>
              <a:t>Example 2</a:t>
            </a:r>
          </a:p>
        </p:txBody>
      </p:sp>
    </p:spTree>
    <p:extLst>
      <p:ext uri="{BB962C8B-B14F-4D97-AF65-F5344CB8AC3E}">
        <p14:creationId xmlns:p14="http://schemas.microsoft.com/office/powerpoint/2010/main" val="3115243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68760"/>
            <a:ext cx="8208912" cy="3558233"/>
          </a:xfrm>
        </p:spPr>
        <p:txBody>
          <a:bodyPr/>
          <a:lstStyle/>
          <a:p>
            <a:pPr marL="0" indent="0">
              <a:spcBef>
                <a:spcPts val="1200"/>
              </a:spcBef>
              <a:spcAft>
                <a:spcPts val="1200"/>
              </a:spcAft>
              <a:buNone/>
            </a:pPr>
            <a:r>
              <a:rPr lang="en-GB" sz="2800" dirty="0"/>
              <a:t>You meet some young people from another country who have never played football before, but you want to play them at football.</a:t>
            </a:r>
          </a:p>
          <a:p>
            <a:pPr marL="0" indent="0">
              <a:spcBef>
                <a:spcPts val="1200"/>
              </a:spcBef>
              <a:spcAft>
                <a:spcPts val="1200"/>
              </a:spcAft>
              <a:buNone/>
            </a:pPr>
            <a:r>
              <a:rPr lang="en-GB" sz="2800" b="1" dirty="0"/>
              <a:t>Did the rule you made to solve this problem make the game fairer for:</a:t>
            </a:r>
          </a:p>
          <a:p>
            <a:pPr>
              <a:spcAft>
                <a:spcPts val="600"/>
              </a:spcAft>
            </a:pPr>
            <a:r>
              <a:rPr lang="en-GB" sz="2800" dirty="0"/>
              <a:t>A few players?</a:t>
            </a:r>
          </a:p>
          <a:p>
            <a:pPr>
              <a:spcAft>
                <a:spcPts val="600"/>
              </a:spcAft>
            </a:pPr>
            <a:r>
              <a:rPr lang="en-GB" sz="2800" dirty="0"/>
              <a:t>Some players?</a:t>
            </a:r>
          </a:p>
          <a:p>
            <a:pPr>
              <a:spcAft>
                <a:spcPts val="600"/>
              </a:spcAft>
            </a:pPr>
            <a:r>
              <a:rPr lang="en-GB" sz="2800" dirty="0"/>
              <a:t>Most players?</a:t>
            </a:r>
          </a:p>
          <a:p>
            <a:pPr>
              <a:spcAft>
                <a:spcPts val="600"/>
              </a:spcAft>
            </a:pPr>
            <a:r>
              <a:rPr lang="en-GB" sz="2800" dirty="0"/>
              <a:t>All players?</a:t>
            </a:r>
          </a:p>
        </p:txBody>
      </p:sp>
      <p:sp>
        <p:nvSpPr>
          <p:cNvPr id="4" name="Title 1"/>
          <p:cNvSpPr>
            <a:spLocks noGrp="1"/>
          </p:cNvSpPr>
          <p:nvPr>
            <p:ph type="title"/>
          </p:nvPr>
        </p:nvSpPr>
        <p:spPr>
          <a:xfrm>
            <a:off x="611560" y="404664"/>
            <a:ext cx="7292975" cy="719137"/>
          </a:xfrm>
        </p:spPr>
        <p:txBody>
          <a:bodyPr/>
          <a:lstStyle/>
          <a:p>
            <a:r>
              <a:rPr lang="en-GB" altLang="en-US" sz="4400" dirty="0">
                <a:ea typeface="ＭＳ Ｐゴシック" pitchFamily="34" charset="-128"/>
              </a:rPr>
              <a:t>Example 2</a:t>
            </a:r>
          </a:p>
        </p:txBody>
      </p:sp>
    </p:spTree>
    <p:extLst>
      <p:ext uri="{BB962C8B-B14F-4D97-AF65-F5344CB8AC3E}">
        <p14:creationId xmlns:p14="http://schemas.microsoft.com/office/powerpoint/2010/main" val="701819324"/>
      </p:ext>
    </p:extLst>
  </p:cSld>
  <p:clrMapOvr>
    <a:masterClrMapping/>
  </p:clrMapOvr>
</p:sld>
</file>

<file path=ppt/theme/theme1.xml><?xml version="1.0" encoding="utf-8"?>
<a:theme xmlns:a="http://schemas.openxmlformats.org/drawingml/2006/main" name="Default Design">
  <a:themeElements>
    <a:clrScheme name="Oxfam Global Identity">
      <a:dk1>
        <a:srgbClr val="000000"/>
      </a:dk1>
      <a:lt1>
        <a:srgbClr val="FFFFFF"/>
      </a:lt1>
      <a:dk2>
        <a:srgbClr val="61A534"/>
      </a:dk2>
      <a:lt2>
        <a:srgbClr val="0C884A"/>
      </a:lt2>
      <a:accent1>
        <a:srgbClr val="F16422"/>
      </a:accent1>
      <a:accent2>
        <a:srgbClr val="E70052"/>
      </a:accent2>
      <a:accent3>
        <a:srgbClr val="53297D"/>
      </a:accent3>
      <a:accent4>
        <a:srgbClr val="630235"/>
      </a:accent4>
      <a:accent5>
        <a:srgbClr val="5AC6E9"/>
      </a:accent5>
      <a:accent6>
        <a:srgbClr val="E43989"/>
      </a:accent6>
      <a:hlink>
        <a:srgbClr val="44841A"/>
      </a:hlink>
      <a:folHlink>
        <a:srgbClr val="F1642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61A534"/>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61A534"/>
        </a:dk2>
        <a:lt2>
          <a:srgbClr val="009A4C"/>
        </a:lt2>
        <a:accent1>
          <a:srgbClr val="53297D"/>
        </a:accent1>
        <a:accent2>
          <a:srgbClr val="E43989"/>
        </a:accent2>
        <a:accent3>
          <a:srgbClr val="FFFFFF"/>
        </a:accent3>
        <a:accent4>
          <a:srgbClr val="000000"/>
        </a:accent4>
        <a:accent5>
          <a:srgbClr val="B3ACBF"/>
        </a:accent5>
        <a:accent6>
          <a:srgbClr val="CF337C"/>
        </a:accent6>
        <a:hlink>
          <a:srgbClr val="630235"/>
        </a:hlink>
        <a:folHlink>
          <a:srgbClr val="F1642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7587</TotalTime>
  <Words>1283</Words>
  <Application>Microsoft Office PowerPoint</Application>
  <PresentationFormat>On-screen Show (4:3)</PresentationFormat>
  <Paragraphs>145</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Oxfam Global Headline Regular</vt:lpstr>
      <vt:lpstr>Default Design</vt:lpstr>
      <vt:lpstr>PowerPoint Presentation</vt:lpstr>
      <vt:lpstr>PowerPoint Presentation</vt:lpstr>
      <vt:lpstr>Rules</vt:lpstr>
      <vt:lpstr>Are the same rules always “fair”?</vt:lpstr>
      <vt:lpstr>PowerPoint Presentation</vt:lpstr>
      <vt:lpstr>Example 1</vt:lpstr>
      <vt:lpstr>Example 1</vt:lpstr>
      <vt:lpstr>Example 2</vt:lpstr>
      <vt:lpstr>Example 2</vt:lpstr>
      <vt:lpstr>Example 3</vt:lpstr>
      <vt:lpstr>Example 3</vt:lpstr>
      <vt:lpstr>Making it fair</vt:lpstr>
      <vt:lpstr>A “fair” football tournament</vt:lpstr>
      <vt:lpstr>Your teams</vt:lpstr>
      <vt:lpstr>Our tournament rules:</vt:lpstr>
      <vt:lpstr>Looking back</vt:lpstr>
      <vt:lpstr>Is our world fair?</vt:lpstr>
      <vt:lpstr>Do we need rules to help make our world fairer?</vt:lpstr>
      <vt:lpstr>Example</vt:lpstr>
      <vt:lpstr>PowerPoint Presentation</vt:lpstr>
      <vt:lpstr>PowerPoint Presentation</vt:lpstr>
    </vt:vector>
  </TitlesOfParts>
  <Company>OXFAM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goes here</dc:title>
  <dc:creator>Administrator</dc:creator>
  <cp:lastModifiedBy>John Mclaverty</cp:lastModifiedBy>
  <cp:revision>391</cp:revision>
  <dcterms:created xsi:type="dcterms:W3CDTF">2012-06-04T14:40:36Z</dcterms:created>
  <dcterms:modified xsi:type="dcterms:W3CDTF">2022-10-07T14:40:04Z</dcterms:modified>
</cp:coreProperties>
</file>