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12"/>
  </p:notesMasterIdLst>
  <p:sldIdLst>
    <p:sldId id="256" r:id="rId6"/>
    <p:sldId id="257" r:id="rId7"/>
    <p:sldId id="258" r:id="rId8"/>
    <p:sldId id="259" r:id="rId9"/>
    <p:sldId id="260" r:id="rId10"/>
    <p:sldId id="261" r:id="rId11"/>
  </p:sldIdLst>
  <p:sldSz cx="18288000" cy="10287000"/>
  <p:notesSz cx="6858000" cy="9144000"/>
  <p:embeddedFontLst>
    <p:embeddedFont>
      <p:font typeface="Helvetica World Bold" charset="1" panose="020B0800040000020004"/>
      <p:regular r:id="rId15"/>
    </p:embeddedFont>
    <p:embeddedFont>
      <p:font typeface="Helvetica World" charset="1" panose="020B0500040000020004"/>
      <p:regular r:id="rId16"/>
    </p:embeddedFont>
    <p:embeddedFont>
      <p:font typeface="Canva Sans" charset="1" panose="020B0503030501040103"/>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notesMasters/notesMaster1.xml" Type="http://schemas.openxmlformats.org/officeDocument/2006/relationships/notesMaster"/><Relationship Id="rId13" Target="theme/theme2.xml" Type="http://schemas.openxmlformats.org/officeDocument/2006/relationships/theme"/><Relationship Id="rId14" Target="notesSlides/notesSlide1.xml" Type="http://schemas.openxmlformats.org/officeDocument/2006/relationships/notesSlide"/><Relationship Id="rId15" Target="fonts/font15.fntdata" Type="http://schemas.openxmlformats.org/officeDocument/2006/relationships/font"/><Relationship Id="rId16" Target="fonts/font16.fntdata" Type="http://schemas.openxmlformats.org/officeDocument/2006/relationships/font"/><Relationship Id="rId17" Target="notesSlides/notesSlide2.xml" Type="http://schemas.openxmlformats.org/officeDocument/2006/relationships/notesSlide"/><Relationship Id="rId18" Target="fonts/font18.fntdata" Type="http://schemas.openxmlformats.org/officeDocument/2006/relationships/font"/><Relationship Id="rId19" Target="notesSlides/notesSlide3.xml" Type="http://schemas.openxmlformats.org/officeDocument/2006/relationships/notesSlide"/><Relationship Id="rId2" Target="presProps.xml" Type="http://schemas.openxmlformats.org/officeDocument/2006/relationships/presProps"/><Relationship Id="rId20" Target="notesSlides/notesSlide4.xml" Type="http://schemas.openxmlformats.org/officeDocument/2006/relationships/notesSlide"/><Relationship Id="rId21" Target="notesSlides/notesSlide5.xml" Type="http://schemas.openxmlformats.org/officeDocument/2006/relationships/notesSlide"/><Relationship Id="rId22" Target="notesSlides/notesSlide6.xml" Type="http://schemas.openxmlformats.org/officeDocument/2006/relationships/notesSlide"/><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notesSlide1.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Slide 1 - Creative for the Climate</a:t>
            </a:r>
          </a:p>
          <a:p>
            <a:r>
              <a:rPr lang="en-US"/>
              <a:t/>
            </a:r>
          </a:p>
          <a:p>
            <a:r>
              <a:rPr lang="en-US"/>
              <a:t>This presentation introduces the Get Greative for Climate Justice project and how young people can work together, be creative and influence decision-makers, such as MPs, to do more to build a better and fairer world where there is climate justice for all.</a:t>
            </a:r>
          </a:p>
          <a:p>
            <a:r>
              <a:rPr lang="en-US"/>
              <a:t/>
            </a:r>
          </a:p>
          <a:p>
            <a:r>
              <a:rPr lang="en-US"/>
              <a:t>It introduces a project where young people have their say about climate justice and are heard by MPs and government ministers. It then explains the 3 main ideas behind climate justice to help young people begin thinking about their art or creative writing.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2.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Slide 2 - The Power of Your Creativity</a:t>
            </a:r>
          </a:p>
          <a:p>
            <a:r>
              <a:rPr lang="en-US"/>
              <a:t/>
            </a:r>
          </a:p>
          <a:p>
            <a:r>
              <a:rPr lang="en-US"/>
              <a:t>Creativity - whether art or literature - is a powerful way for people to get their messages across and be heard. Throughout history artists and writers have used their creativity to influence leaders and the public alike.</a:t>
            </a:r>
          </a:p>
          <a:p>
            <a:r>
              <a:rPr lang="en-US"/>
              <a:t/>
            </a:r>
          </a:p>
          <a:p>
            <a:r>
              <a:rPr lang="en-US"/>
              <a:t>Early in 2025 we're holding the Creative for the Climate exhibition in the Houses of Parliament and inviting MPs to come and visit. The exhibition will feature both art and creative writing.</a:t>
            </a:r>
          </a:p>
          <a:p>
            <a:r>
              <a:rPr lang="en-US"/>
              <a:t/>
            </a:r>
          </a:p>
          <a:p>
            <a:r>
              <a:rPr lang="en-US"/>
              <a:t>This is one of the art exhibits from last year's exhibition. It creates a vey clever and persuasive message about climate justice. </a:t>
            </a:r>
          </a:p>
          <a:p>
            <a:r>
              <a:rPr lang="en-US"/>
              <a:t/>
            </a:r>
          </a:p>
          <a:p>
            <a:r>
              <a:rPr lang="en-US"/>
              <a:t>What point do you think the artist is making? What do you think they are saying to MPs about climate justice?</a:t>
            </a:r>
          </a:p>
          <a:p>
            <a:r>
              <a:rPr lang="en-US"/>
              <a:t/>
            </a:r>
          </a:p>
          <a:p>
            <a:r>
              <a:rPr lang="en-US"/>
              <a:t>(Note to teachers: Every country is unequal and has people who have either higher carbon emissions or lower carbon emissions. However overall the wealthy countries of the Global North - eg: the countries of North America and Europe - are making the largest carbon emissions. These emissions are having the greatest impact on the countries of the Global South - eg: the countries of Africa, Asia and South America - which are rapidly warming. This is unjust. The peoples of the Global South have done little to cause the climate challenges they are now facing)</a:t>
            </a:r>
          </a:p>
          <a:p>
            <a:r>
              <a:rPr lang="en-US"/>
              <a:t/>
            </a:r>
          </a:p>
          <a:p>
            <a:r>
              <a:rPr lang="en-US"/>
              <a:t>Please use your full imagination and creativity in this project. We simply ask that your work is respectful and inclusive, and that you would feel proud to have it seen by MPs. </a:t>
            </a:r>
          </a:p>
          <a:p>
            <a:r>
              <a:rPr lang="en-US"/>
              <a:t/>
            </a:r>
          </a:p>
          <a:p>
            <a:r>
              <a:rPr lang="en-US"/>
              <a:t>Before you begin, the next slides explain the three big solutions to climate injustice. The good news is that we know what many of these solutions are already. But we still have to persuade decision makers to ensure they are implemented.</a:t>
            </a:r>
          </a:p>
          <a:p>
            <a:r>
              <a:rPr lang="en-US"/>
              <a:t> </a:t>
            </a:r>
          </a:p>
          <a:p>
            <a:r>
              <a:rPr lang="en-US"/>
              <a:t>Please think carefully and critically about these and do your own research. How you represent these ideas in your art and creative writing is your decision. We look forwards to seeing it.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3.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Slide 3 - Reduce Emissions</a:t>
            </a:r>
          </a:p>
          <a:p>
            <a:r>
              <a:rPr lang="en-US"/>
              <a:t/>
            </a:r>
          </a:p>
          <a:p>
            <a:r>
              <a:rPr lang="en-US"/>
              <a:t>Since the Industrial Revolution began in England around 1800, some countries - for example in North America and Europe - have become wealthy by burning fossil fuels (coal, oil, gas). In the the 21st century other countries - for example China and India - have also become wealthier by burning fossil fuels. Burning fossil fuels emits greenhouse gases and this has increased the world's temperature by about 1.1C since 1800.</a:t>
            </a:r>
          </a:p>
          <a:p>
            <a:r>
              <a:rPr lang="en-US"/>
              <a:t/>
            </a:r>
          </a:p>
          <a:p>
            <a:r>
              <a:rPr lang="en-US"/>
              <a:t>This may not sound much, but scientists warn that the safe limit for this temperature increase is 1.5C.</a:t>
            </a:r>
          </a:p>
          <a:p>
            <a:r>
              <a:rPr lang="en-US"/>
              <a:t/>
            </a:r>
          </a:p>
          <a:p>
            <a:r>
              <a:rPr lang="en-US"/>
              <a:t>Therefore the first step towards climate justice is for countries to reduce their greenhouse gas emissions and keep the global temperature increase lower than 1.5C. Agreeing how to do this has proven difficult. At the COP26 climate change conference held in Glasgow in 2021, the plans which countries submitted would have led to global heating of 2.4C, well above the 1.5C limit.</a:t>
            </a:r>
          </a:p>
          <a:p>
            <a:r>
              <a:rPr lang="en-US"/>
              <a:t/>
            </a:r>
          </a:p>
          <a:p>
            <a:r>
              <a:rPr lang="en-US"/>
              <a:t>This issue is made more complicated by the fact that countries have not emitted equal amounts of greenhouse gases. Some countries - like the UK in the Global North -  have been burning fossil fuels in large quantities for a long time, while other countries - like Malawi in the Global South - haven't yet begun to make significant emissions.</a:t>
            </a:r>
          </a:p>
          <a:p>
            <a:r>
              <a:rPr lang="en-US"/>
              <a:t/>
            </a:r>
          </a:p>
          <a:p>
            <a:r>
              <a:rPr lang="en-US"/>
              <a:t>Although the people living in every country emit different amounts of personal greenhouse gases, there is usually a connection between burning fossil fuels and a country's overall wealth. And although differences exist in every country and continent, the wealthy countries that have been burning the largest quantities of fossil fuels for the longest time usually haven't yet been affected by climate change as severely as the less wealthy countries who haven't.</a:t>
            </a:r>
          </a:p>
          <a:p>
            <a:r>
              <a:rPr lang="en-US"/>
              <a:t/>
            </a:r>
          </a:p>
          <a:p>
            <a:r>
              <a:rPr lang="en-US"/>
              <a:t>This is an injustice. A fairer future would see wealthy countries reduce their carbon emissions fastest, fairly and first. But agreeing how and when to do this has not yet been possible.</a:t>
            </a:r>
          </a:p>
          <a:p>
            <a:r>
              <a:rPr lang="en-US"/>
              <a:t/>
            </a:r>
          </a:p>
          <a:p>
            <a:r>
              <a:rPr lang="en-US"/>
              <a:t>Think about how you could represent these ideas in your art or creative writing.</a:t>
            </a:r>
          </a:p>
          <a:p>
            <a:r>
              <a:rPr lang="en-US"/>
              <a:t/>
            </a:r>
          </a:p>
          <a:p>
            <a:r>
              <a:rPr lang="en-US"/>
              <a:t>The photo shows firefighters battling a wildfire just outside Cape Town, South Africa, in April 2021. Despite being a country of the Global South, South Africa still relies heavily on coal for energy and has high greenhouse gas emissions.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4.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Slide 4 - Climate Finance</a:t>
            </a:r>
          </a:p>
          <a:p>
            <a:r>
              <a:rPr lang="en-US"/>
              <a:t/>
            </a:r>
          </a:p>
          <a:p>
            <a:r>
              <a:rPr lang="en-US"/>
              <a:t>Even limiting global heating to 1.5C will still change the earth's climate forever. Everywhere people will have to make changes and live with a new climate.</a:t>
            </a:r>
          </a:p>
          <a:p>
            <a:r>
              <a:rPr lang="en-US"/>
              <a:t/>
            </a:r>
          </a:p>
          <a:p>
            <a:r>
              <a:rPr lang="en-US"/>
              <a:t>For example, in the UK millions of homes will have to be insulated to control their temperatures and reduce energy use.</a:t>
            </a:r>
          </a:p>
          <a:p>
            <a:r>
              <a:rPr lang="en-US"/>
              <a:t/>
            </a:r>
          </a:p>
          <a:p>
            <a:r>
              <a:rPr lang="en-US"/>
              <a:t>In the countries of the Global South, where the impacts of climate change are greatest, adapting to the new climate is even more urgent. However, these countries often don't have sufficient money to invest in adapting to climate change. </a:t>
            </a:r>
          </a:p>
          <a:p>
            <a:r>
              <a:rPr lang="en-US"/>
              <a:t/>
            </a:r>
          </a:p>
          <a:p>
            <a:r>
              <a:rPr lang="en-US"/>
              <a:t>At the COP climate change conference in 2009 the wealthy countries agreed to provide $100 billion per year to help the countries of the Global South to adapt.</a:t>
            </a:r>
          </a:p>
          <a:p>
            <a:r>
              <a:rPr lang="en-US"/>
              <a:t/>
            </a:r>
          </a:p>
          <a:p>
            <a:r>
              <a:rPr lang="en-US"/>
              <a:t>This 'climate finance' has been slow to be paid. Now that we are in 2024, the figure of $100 billion is out of date and no longer enough. A recent report estimates it should now be $300 billion.</a:t>
            </a:r>
          </a:p>
          <a:p>
            <a:r>
              <a:rPr lang="en-US"/>
              <a:t/>
            </a:r>
          </a:p>
          <a:p>
            <a:r>
              <a:rPr lang="en-US"/>
              <a:t>The photo shows work on a protective sea wall in Axim in Ghana, West Africa. Rising sea levels caused by global warming are a threat all along the West African coast. In Axim the rising sea will flood communities and destroy the fishing industry unless sea defences are built. Building these defences will protect the local community and help them adapt to the new climate.</a:t>
            </a:r>
          </a:p>
          <a:p>
            <a:r>
              <a:rPr lang="en-US"/>
              <a:t/>
            </a:r>
          </a:p>
          <a:p>
            <a:r>
              <a:rPr lang="en-US"/>
              <a:t>Climate justice recognises that the countries who have primarily caused the climate crisis have a responsibility pay the most for helping the most affected countries adapt. This help is arriving, but so far it has fallen short of what is needed.</a:t>
            </a:r>
          </a:p>
          <a:p>
            <a:r>
              <a:rPr lang="en-US"/>
              <a:t/>
            </a:r>
          </a:p>
          <a:p>
            <a:r>
              <a:rPr lang="en-US"/>
              <a:t>Think how you could represent this idea in your art or creative writing.</a:t>
            </a:r>
          </a:p>
          <a:p>
            <a:r>
              <a:rPr lang="en-US"/>
              <a:t/>
            </a:r>
          </a:p>
          <a:p>
            <a:r>
              <a:rPr lang="en-US"/>
              <a: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5.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Slide 5 - Loss and Damage</a:t>
            </a:r>
          </a:p>
          <a:p>
            <a:r>
              <a:rPr lang="en-US"/>
              <a:t/>
            </a:r>
          </a:p>
          <a:p>
            <a:r>
              <a:rPr lang="en-US"/>
              <a:t>Unfortunately disasters, like storms and floods, have always been part of life. When a disaster strikes, the response has usually been for charities and governments to raise money and try to help the affected people.</a:t>
            </a:r>
          </a:p>
          <a:p>
            <a:r>
              <a:rPr lang="en-US"/>
              <a:t/>
            </a:r>
          </a:p>
          <a:p>
            <a:r>
              <a:rPr lang="en-US"/>
              <a:t>In recent years climate science has shown that global warming is making 'natural' disasters more frequent, more widespread and more severe. Disasters are less a case of bad luck with the weather and more a case of the changing climate.</a:t>
            </a:r>
          </a:p>
          <a:p>
            <a:r>
              <a:rPr lang="en-US"/>
              <a:t/>
            </a:r>
          </a:p>
          <a:p>
            <a:r>
              <a:rPr lang="en-US"/>
              <a:t>Extreme weather driven by climate change can happen anywhere. In the UK we experience more severe winter storms and many countries in Europe and North America experience more serious summer droughts, high summer temperatures and dangerous wildfires.</a:t>
            </a:r>
          </a:p>
          <a:p>
            <a:r>
              <a:rPr lang="en-US"/>
              <a:t/>
            </a:r>
          </a:p>
          <a:p>
            <a:r>
              <a:rPr lang="en-US"/>
              <a:t>However the greatest concentration of extreme weather events occurs in the tropical countries of the Global South. These countries often don't have sufficient resources to recover well from extreme weather events.</a:t>
            </a:r>
          </a:p>
          <a:p>
            <a:r>
              <a:rPr lang="en-US"/>
              <a:t/>
            </a:r>
          </a:p>
          <a:p>
            <a:r>
              <a:rPr lang="en-US"/>
              <a:t>Loss refers to somethng which is lost forever because of a disaster - for example crops and animals that die in a drought. Damage refers to something that is damaged and can be repaired - for example the houses damaged by flooding in the photo.</a:t>
            </a:r>
          </a:p>
          <a:p>
            <a:r>
              <a:rPr lang="en-US"/>
              <a:t/>
            </a:r>
          </a:p>
          <a:p>
            <a:r>
              <a:rPr lang="en-US"/>
              <a:t>The COP27 climate change conference in 2022 finally agreed to set up a loss and damage fund to compensate countries for climate disasters. Loss and damage is no longer simply down to charity. However the countries mainly responsible for climate change have not yet promised nearly enough money for the fund. This is one of the greatest climate justice challenges facing the world as the cost of loss and damage is massive. A recent report estimates the fund may need $100 billion per year.</a:t>
            </a:r>
          </a:p>
          <a:p>
            <a:r>
              <a:rPr lang="en-US"/>
              <a:t/>
            </a:r>
          </a:p>
          <a:p>
            <a:r>
              <a:rPr lang="en-US"/>
              <a:t>The photo shows loss and damage caused by Cyclone Freddy in Malawi in March 2023. Tropical storms that once mainly affected the coastal areas of East Africa now more freqently extend further inland to landlocked countries such as Malawi and Zimbabwe.</a:t>
            </a:r>
          </a:p>
          <a:p>
            <a:r>
              <a:rPr lang="en-US"/>
              <a:t/>
            </a:r>
          </a:p>
          <a:p>
            <a:r>
              <a:rPr lang="en-US"/>
              <a:t/>
            </a:r>
          </a:p>
          <a:p>
            <a:r>
              <a:rPr lang="en-US"/>
              <a:t/>
            </a:r>
          </a:p>
          <a:p>
            <a:r>
              <a:rPr lang="en-US"/>
              <a: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6.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Slide 6 - Get Creative for Climate Justice</a:t>
            </a:r>
          </a:p>
          <a:p>
            <a:r>
              <a:rPr lang="en-US"/>
              <a:t/>
            </a:r>
          </a:p>
          <a:p>
            <a:r>
              <a:rPr lang="en-US"/>
              <a:t>When people think about 'climate action' they very often think mainly about reducing their carbon emissions.</a:t>
            </a:r>
          </a:p>
          <a:p>
            <a:r>
              <a:rPr lang="en-US"/>
              <a:t/>
            </a:r>
          </a:p>
          <a:p>
            <a:r>
              <a:rPr lang="en-US"/>
              <a:t>As we've seen (slide 3) this is an important part of the solution. But it remains controversial as countries have not yet agreed by how much and how fast they should cut their greenhouse gas emissions so it's fair for everyone. Countries emit very different amounts of greenhouse gases and have been doing so for different lengths of time. This is an important part of the climate justice question which could be communicated in your art or creative writing.</a:t>
            </a:r>
          </a:p>
          <a:p>
            <a:r>
              <a:rPr lang="en-US"/>
              <a:t/>
            </a:r>
          </a:p>
          <a:p>
            <a:r>
              <a:rPr lang="en-US"/>
              <a:t>Most people do not think about climate finance and loss and damage at all when they think about 'climate action'.</a:t>
            </a:r>
          </a:p>
          <a:p>
            <a:r>
              <a:rPr lang="en-US"/>
              <a:t/>
            </a:r>
          </a:p>
          <a:p>
            <a:r>
              <a:rPr lang="en-US"/>
              <a:t>However even when the world reaches 'net zero' emissions, the effects of climate change will be long lasting and global heating has already caused severe loss and damage. </a:t>
            </a:r>
          </a:p>
          <a:p>
            <a:r>
              <a:rPr lang="en-US"/>
              <a:t/>
            </a:r>
          </a:p>
          <a:p>
            <a:r>
              <a:rPr lang="en-US"/>
              <a:t>These effects have been, are and will be most strongly felt in the countries of the Global South. These countries are in the front line of climate change yet have done the least to cause it. Climate justice calls for the countries who have become wealthy through their greenhouse gas emissions to take greatest responsibility for climate finance and loss and damage. In particular it's proposed that the companies and individuals who make the greatest greenhouse gas emissions should pay more tax to help pay for loss and damage they have helped cause. This is called 'Make Polluters Pay'. How could your art or creative writing represent these ideas?</a:t>
            </a:r>
          </a:p>
          <a:p>
            <a:r>
              <a:rPr lang="en-US"/>
              <a:t/>
            </a:r>
          </a:p>
          <a:p>
            <a:r>
              <a:rPr lang="en-US"/>
              <a:t>Your role is to create a piece of art or creative writing which clearly communicates your call for climate justice. You may use whichever medium or materials you wish provided your work can be displayed on A1, A2 or A3 paper. Your work must be respectful and inclusive, and you should feel proud for it to be seen by MPs and Ministers. Please also give your work a title, write a brief caption to explain it and tell us your first name and your school's name.</a:t>
            </a:r>
          </a:p>
          <a:p>
            <a:r>
              <a:rPr lang="en-US"/>
              <a:t/>
            </a:r>
          </a:p>
          <a:p>
            <a:r>
              <a:rPr lang="en-US"/>
              <a:t>Good luck and thank you</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jpeg" Type="http://schemas.openxmlformats.org/officeDocument/2006/relationships/image"/><Relationship Id="rId4" Target="../media/image2.png" Type="http://schemas.openxmlformats.org/officeDocument/2006/relationships/image"/><Relationship Id="rId5" Target="../media/image3.jpeg" Type="http://schemas.openxmlformats.org/officeDocument/2006/relationships/image"/><Relationship Id="rId6" Target="../media/image4.png" Type="http://schemas.openxmlformats.org/officeDocument/2006/relationships/image"/><Relationship Id="rId7" Target="../media/image5.png" Type="http://schemas.openxmlformats.org/officeDocument/2006/relationships/image"/><Relationship Id="rId8" Target="../media/image6.png" Type="http://schemas.openxmlformats.org/officeDocument/2006/relationships/image"/><Relationship Id="rId9" Target="../media/image7.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8.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7.jpeg" Type="http://schemas.openxmlformats.org/officeDocument/2006/relationships/image"/><Relationship Id="rId2" Target="../notesSlides/notesSlide3.xml" Type="http://schemas.openxmlformats.org/officeDocument/2006/relationships/notesSlide"/><Relationship Id="rId3" Target="../media/image9.jpeg" Type="http://schemas.openxmlformats.org/officeDocument/2006/relationships/image"/><Relationship Id="rId4" Target="../media/image2.png" Type="http://schemas.openxmlformats.org/officeDocument/2006/relationships/image"/><Relationship Id="rId5" Target="../media/image3.jpeg" Type="http://schemas.openxmlformats.org/officeDocument/2006/relationships/image"/><Relationship Id="rId6" Target="../media/image4.png" Type="http://schemas.openxmlformats.org/officeDocument/2006/relationships/image"/><Relationship Id="rId7" Target="../media/image5.png" Type="http://schemas.openxmlformats.org/officeDocument/2006/relationships/image"/><Relationship Id="rId8" Target="../media/image6.png" Type="http://schemas.openxmlformats.org/officeDocument/2006/relationships/image"/><Relationship Id="rId9" Target="../media/image10.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7.jpeg" Type="http://schemas.openxmlformats.org/officeDocument/2006/relationships/image"/><Relationship Id="rId2" Target="../notesSlides/notesSlide4.xml" Type="http://schemas.openxmlformats.org/officeDocument/2006/relationships/notesSlide"/><Relationship Id="rId3" Target="../media/image11.jpeg" Type="http://schemas.openxmlformats.org/officeDocument/2006/relationships/image"/><Relationship Id="rId4" Target="../media/image2.png" Type="http://schemas.openxmlformats.org/officeDocument/2006/relationships/image"/><Relationship Id="rId5" Target="../media/image3.jpeg" Type="http://schemas.openxmlformats.org/officeDocument/2006/relationships/image"/><Relationship Id="rId6" Target="../media/image4.png" Type="http://schemas.openxmlformats.org/officeDocument/2006/relationships/image"/><Relationship Id="rId7" Target="../media/image5.png" Type="http://schemas.openxmlformats.org/officeDocument/2006/relationships/image"/><Relationship Id="rId8" Target="../media/image6.png" Type="http://schemas.openxmlformats.org/officeDocument/2006/relationships/image"/><Relationship Id="rId9" Target="../media/image10.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12.jpeg" Type="http://schemas.openxmlformats.org/officeDocument/2006/relationships/image"/><Relationship Id="rId4" Target="../media/image2.png" Type="http://schemas.openxmlformats.org/officeDocument/2006/relationships/image"/><Relationship Id="rId5" Target="../media/image3.jpeg" Type="http://schemas.openxmlformats.org/officeDocument/2006/relationships/image"/><Relationship Id="rId6" Target="../media/image4.png" Type="http://schemas.openxmlformats.org/officeDocument/2006/relationships/image"/><Relationship Id="rId7" Target="../media/image5.png" Type="http://schemas.openxmlformats.org/officeDocument/2006/relationships/image"/><Relationship Id="rId8" Target="../media/image6.png" Type="http://schemas.openxmlformats.org/officeDocument/2006/relationships/image"/><Relationship Id="rId9" Target="../media/image7.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13.jpeg" Type="http://schemas.openxmlformats.org/officeDocument/2006/relationships/image"/><Relationship Id="rId4" Target="../media/image2.png" Type="http://schemas.openxmlformats.org/officeDocument/2006/relationships/image"/><Relationship Id="rId5" Target="../media/image3.jpeg" Type="http://schemas.openxmlformats.org/officeDocument/2006/relationships/image"/><Relationship Id="rId6" Target="../media/image4.png" Type="http://schemas.openxmlformats.org/officeDocument/2006/relationships/image"/><Relationship Id="rId7" Target="../media/image5.png" Type="http://schemas.openxmlformats.org/officeDocument/2006/relationships/image"/><Relationship Id="rId8" Target="../media/image6.png" Type="http://schemas.openxmlformats.org/officeDocument/2006/relationships/image"/><Relationship Id="rId9" Target="../media/image7.jpe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33333" r="0" b="0"/>
            </a:stretch>
          </a:blipFill>
        </p:spPr>
      </p:sp>
      <p:grpSp>
        <p:nvGrpSpPr>
          <p:cNvPr name="Group 3" id="3"/>
          <p:cNvGrpSpPr/>
          <p:nvPr/>
        </p:nvGrpSpPr>
        <p:grpSpPr>
          <a:xfrm rot="0">
            <a:off x="0" y="941628"/>
            <a:ext cx="18307068" cy="1437382"/>
            <a:chOff x="0" y="0"/>
            <a:chExt cx="4821615" cy="378570"/>
          </a:xfrm>
        </p:grpSpPr>
        <p:sp>
          <p:nvSpPr>
            <p:cNvPr name="Freeform 4" id="4"/>
            <p:cNvSpPr/>
            <p:nvPr/>
          </p:nvSpPr>
          <p:spPr>
            <a:xfrm flipH="false" flipV="false" rot="0">
              <a:off x="0" y="0"/>
              <a:ext cx="4821615" cy="378570"/>
            </a:xfrm>
            <a:custGeom>
              <a:avLst/>
              <a:gdLst/>
              <a:ahLst/>
              <a:cxnLst/>
              <a:rect r="r" b="b" t="t" l="l"/>
              <a:pathLst>
                <a:path h="378570" w="4821615">
                  <a:moveTo>
                    <a:pt x="0" y="0"/>
                  </a:moveTo>
                  <a:lnTo>
                    <a:pt x="4821615" y="0"/>
                  </a:lnTo>
                  <a:lnTo>
                    <a:pt x="4821615" y="378570"/>
                  </a:lnTo>
                  <a:lnTo>
                    <a:pt x="0" y="378570"/>
                  </a:lnTo>
                  <a:close/>
                </a:path>
              </a:pathLst>
            </a:custGeom>
            <a:solidFill>
              <a:srgbClr val="D5E6B5">
                <a:alpha val="68627"/>
              </a:srgbClr>
            </a:solidFill>
          </p:spPr>
        </p:sp>
        <p:sp>
          <p:nvSpPr>
            <p:cNvPr name="TextBox 5" id="5"/>
            <p:cNvSpPr txBox="true"/>
            <p:nvPr/>
          </p:nvSpPr>
          <p:spPr>
            <a:xfrm>
              <a:off x="0" y="-38100"/>
              <a:ext cx="4821615" cy="416670"/>
            </a:xfrm>
            <a:prstGeom prst="rect">
              <a:avLst/>
            </a:prstGeom>
          </p:spPr>
          <p:txBody>
            <a:bodyPr anchor="ctr" rtlCol="false" tIns="50800" lIns="50800" bIns="50800" rIns="50800"/>
            <a:lstStyle/>
            <a:p>
              <a:pPr algn="ctr">
                <a:lnSpc>
                  <a:spcPts val="2659"/>
                </a:lnSpc>
                <a:spcBef>
                  <a:spcPct val="0"/>
                </a:spcBef>
              </a:pPr>
            </a:p>
          </p:txBody>
        </p:sp>
      </p:grpSp>
      <p:sp>
        <p:nvSpPr>
          <p:cNvPr name="Freeform 6" id="6"/>
          <p:cNvSpPr/>
          <p:nvPr/>
        </p:nvSpPr>
        <p:spPr>
          <a:xfrm flipH="false" flipV="false" rot="0">
            <a:off x="16268835" y="1347955"/>
            <a:ext cx="1833743" cy="577629"/>
          </a:xfrm>
          <a:custGeom>
            <a:avLst/>
            <a:gdLst/>
            <a:ahLst/>
            <a:cxnLst/>
            <a:rect r="r" b="b" t="t" l="l"/>
            <a:pathLst>
              <a:path h="577629" w="1833743">
                <a:moveTo>
                  <a:pt x="0" y="0"/>
                </a:moveTo>
                <a:lnTo>
                  <a:pt x="1833744" y="0"/>
                </a:lnTo>
                <a:lnTo>
                  <a:pt x="1833744" y="577630"/>
                </a:lnTo>
                <a:lnTo>
                  <a:pt x="0" y="577630"/>
                </a:lnTo>
                <a:lnTo>
                  <a:pt x="0" y="0"/>
                </a:lnTo>
                <a:close/>
              </a:path>
            </a:pathLst>
          </a:custGeom>
          <a:blipFill>
            <a:blip r:embed="rId4"/>
            <a:stretch>
              <a:fillRect l="0" t="0" r="0" b="0"/>
            </a:stretch>
          </a:blipFill>
        </p:spPr>
      </p:sp>
      <p:sp>
        <p:nvSpPr>
          <p:cNvPr name="Freeform 7" id="7"/>
          <p:cNvSpPr/>
          <p:nvPr/>
        </p:nvSpPr>
        <p:spPr>
          <a:xfrm flipH="false" flipV="false" rot="0">
            <a:off x="132807" y="1122992"/>
            <a:ext cx="977421" cy="429251"/>
          </a:xfrm>
          <a:custGeom>
            <a:avLst/>
            <a:gdLst/>
            <a:ahLst/>
            <a:cxnLst/>
            <a:rect r="r" b="b" t="t" l="l"/>
            <a:pathLst>
              <a:path h="429251" w="977421">
                <a:moveTo>
                  <a:pt x="0" y="0"/>
                </a:moveTo>
                <a:lnTo>
                  <a:pt x="977421" y="0"/>
                </a:lnTo>
                <a:lnTo>
                  <a:pt x="977421" y="429251"/>
                </a:lnTo>
                <a:lnTo>
                  <a:pt x="0" y="429251"/>
                </a:lnTo>
                <a:lnTo>
                  <a:pt x="0" y="0"/>
                </a:lnTo>
                <a:close/>
              </a:path>
            </a:pathLst>
          </a:custGeom>
          <a:blipFill>
            <a:blip r:embed="rId5"/>
            <a:stretch>
              <a:fillRect l="0" t="0" r="0" b="0"/>
            </a:stretch>
          </a:blipFill>
        </p:spPr>
      </p:sp>
      <p:sp>
        <p:nvSpPr>
          <p:cNvPr name="Freeform 8" id="8"/>
          <p:cNvSpPr/>
          <p:nvPr/>
        </p:nvSpPr>
        <p:spPr>
          <a:xfrm flipH="false" flipV="false" rot="0">
            <a:off x="1357936" y="1122992"/>
            <a:ext cx="1180163" cy="457313"/>
          </a:xfrm>
          <a:custGeom>
            <a:avLst/>
            <a:gdLst/>
            <a:ahLst/>
            <a:cxnLst/>
            <a:rect r="r" b="b" t="t" l="l"/>
            <a:pathLst>
              <a:path h="457313" w="1180163">
                <a:moveTo>
                  <a:pt x="0" y="0"/>
                </a:moveTo>
                <a:lnTo>
                  <a:pt x="1180163" y="0"/>
                </a:lnTo>
                <a:lnTo>
                  <a:pt x="1180163" y="457313"/>
                </a:lnTo>
                <a:lnTo>
                  <a:pt x="0" y="457313"/>
                </a:lnTo>
                <a:lnTo>
                  <a:pt x="0" y="0"/>
                </a:lnTo>
                <a:close/>
              </a:path>
            </a:pathLst>
          </a:custGeom>
          <a:blipFill>
            <a:blip r:embed="rId6"/>
            <a:stretch>
              <a:fillRect l="0" t="0" r="0" b="0"/>
            </a:stretch>
          </a:blipFill>
        </p:spPr>
      </p:sp>
      <p:sp>
        <p:nvSpPr>
          <p:cNvPr name="Freeform 9" id="9"/>
          <p:cNvSpPr/>
          <p:nvPr/>
        </p:nvSpPr>
        <p:spPr>
          <a:xfrm flipH="false" flipV="false" rot="0">
            <a:off x="1357936" y="1722863"/>
            <a:ext cx="692350" cy="503877"/>
          </a:xfrm>
          <a:custGeom>
            <a:avLst/>
            <a:gdLst/>
            <a:ahLst/>
            <a:cxnLst/>
            <a:rect r="r" b="b" t="t" l="l"/>
            <a:pathLst>
              <a:path h="503877" w="692350">
                <a:moveTo>
                  <a:pt x="0" y="0"/>
                </a:moveTo>
                <a:lnTo>
                  <a:pt x="692350" y="0"/>
                </a:lnTo>
                <a:lnTo>
                  <a:pt x="692350" y="503877"/>
                </a:lnTo>
                <a:lnTo>
                  <a:pt x="0" y="503877"/>
                </a:lnTo>
                <a:lnTo>
                  <a:pt x="0" y="0"/>
                </a:lnTo>
                <a:close/>
              </a:path>
            </a:pathLst>
          </a:custGeom>
          <a:blipFill>
            <a:blip r:embed="rId7"/>
            <a:stretch>
              <a:fillRect l="0" t="0" r="0" b="0"/>
            </a:stretch>
          </a:blipFill>
        </p:spPr>
      </p:sp>
      <p:sp>
        <p:nvSpPr>
          <p:cNvPr name="Freeform 10" id="10"/>
          <p:cNvSpPr/>
          <p:nvPr/>
        </p:nvSpPr>
        <p:spPr>
          <a:xfrm flipH="false" flipV="false" rot="0">
            <a:off x="72057" y="1722863"/>
            <a:ext cx="1124507" cy="462802"/>
          </a:xfrm>
          <a:custGeom>
            <a:avLst/>
            <a:gdLst/>
            <a:ahLst/>
            <a:cxnLst/>
            <a:rect r="r" b="b" t="t" l="l"/>
            <a:pathLst>
              <a:path h="462802" w="1124507">
                <a:moveTo>
                  <a:pt x="0" y="0"/>
                </a:moveTo>
                <a:lnTo>
                  <a:pt x="1124507" y="0"/>
                </a:lnTo>
                <a:lnTo>
                  <a:pt x="1124507" y="462802"/>
                </a:lnTo>
                <a:lnTo>
                  <a:pt x="0" y="462802"/>
                </a:lnTo>
                <a:lnTo>
                  <a:pt x="0" y="0"/>
                </a:lnTo>
                <a:close/>
              </a:path>
            </a:pathLst>
          </a:custGeom>
          <a:blipFill>
            <a:blip r:embed="rId8"/>
            <a:stretch>
              <a:fillRect l="0" t="0" r="0" b="0"/>
            </a:stretch>
          </a:blipFill>
        </p:spPr>
      </p:sp>
      <p:sp>
        <p:nvSpPr>
          <p:cNvPr name="Freeform 11" id="11"/>
          <p:cNvSpPr/>
          <p:nvPr/>
        </p:nvSpPr>
        <p:spPr>
          <a:xfrm flipH="false" flipV="false" rot="0">
            <a:off x="2155061" y="1660319"/>
            <a:ext cx="530653" cy="525347"/>
          </a:xfrm>
          <a:custGeom>
            <a:avLst/>
            <a:gdLst/>
            <a:ahLst/>
            <a:cxnLst/>
            <a:rect r="r" b="b" t="t" l="l"/>
            <a:pathLst>
              <a:path h="525347" w="530653">
                <a:moveTo>
                  <a:pt x="0" y="0"/>
                </a:moveTo>
                <a:lnTo>
                  <a:pt x="530653" y="0"/>
                </a:lnTo>
                <a:lnTo>
                  <a:pt x="530653" y="525346"/>
                </a:lnTo>
                <a:lnTo>
                  <a:pt x="0" y="525346"/>
                </a:lnTo>
                <a:lnTo>
                  <a:pt x="0" y="0"/>
                </a:lnTo>
                <a:close/>
              </a:path>
            </a:pathLst>
          </a:custGeom>
          <a:blipFill>
            <a:blip r:embed="rId9"/>
            <a:stretch>
              <a:fillRect l="0" t="0" r="0" b="0"/>
            </a:stretch>
          </a:blipFill>
        </p:spPr>
      </p:sp>
      <p:sp>
        <p:nvSpPr>
          <p:cNvPr name="TextBox 12" id="12"/>
          <p:cNvSpPr txBox="true"/>
          <p:nvPr/>
        </p:nvSpPr>
        <p:spPr>
          <a:xfrm rot="0">
            <a:off x="3028197" y="836128"/>
            <a:ext cx="13140214" cy="1279831"/>
          </a:xfrm>
          <a:prstGeom prst="rect">
            <a:avLst/>
          </a:prstGeom>
        </p:spPr>
        <p:txBody>
          <a:bodyPr anchor="t" rtlCol="false" tIns="0" lIns="0" bIns="0" rIns="0">
            <a:spAutoFit/>
          </a:bodyPr>
          <a:lstStyle/>
          <a:p>
            <a:pPr algn="ctr">
              <a:lnSpc>
                <a:spcPts val="9520"/>
              </a:lnSpc>
            </a:pPr>
            <a:r>
              <a:rPr lang="en-US" sz="6800">
                <a:solidFill>
                  <a:srgbClr val="000000"/>
                </a:solidFill>
                <a:latin typeface="Helvetica World Bold"/>
              </a:rPr>
              <a:t>Get Creative for Climate Justice</a:t>
            </a:r>
          </a:p>
        </p:txBody>
      </p:sp>
      <p:sp>
        <p:nvSpPr>
          <p:cNvPr name="TextBox 13" id="13"/>
          <p:cNvSpPr txBox="true"/>
          <p:nvPr/>
        </p:nvSpPr>
        <p:spPr>
          <a:xfrm rot="0">
            <a:off x="11042172" y="9625462"/>
            <a:ext cx="7060406" cy="448946"/>
          </a:xfrm>
          <a:prstGeom prst="rect">
            <a:avLst/>
          </a:prstGeom>
        </p:spPr>
        <p:txBody>
          <a:bodyPr anchor="t" rtlCol="false" tIns="0" lIns="0" bIns="0" rIns="0">
            <a:spAutoFit/>
          </a:bodyPr>
          <a:lstStyle/>
          <a:p>
            <a:pPr algn="r">
              <a:lnSpc>
                <a:spcPts val="1760"/>
              </a:lnSpc>
            </a:pPr>
            <a:r>
              <a:rPr lang="en-US" sz="1600">
                <a:solidFill>
                  <a:srgbClr val="FFFFFF"/>
                </a:solidFill>
                <a:latin typeface="Helvetica World"/>
              </a:rPr>
              <a:t>Creative for the Climate exhibition in the Houses of Parliament. December 2023</a:t>
            </a:r>
          </a:p>
          <a:p>
            <a:pPr algn="r">
              <a:lnSpc>
                <a:spcPts val="1760"/>
              </a:lnSpc>
            </a:pPr>
            <a:r>
              <a:rPr lang="en-US" sz="1600">
                <a:solidFill>
                  <a:srgbClr val="FFFFFF"/>
                </a:solidFill>
                <a:latin typeface="Helvetica World"/>
              </a:rPr>
              <a:t>Photo: Rebekah Lucking/Send My Friend to School</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28559" r="0" b="0"/>
            </a:stretch>
          </a:blipFill>
        </p:spPr>
      </p:sp>
      <p:sp>
        <p:nvSpPr>
          <p:cNvPr name="TextBox 3" id="3"/>
          <p:cNvSpPr txBox="true"/>
          <p:nvPr/>
        </p:nvSpPr>
        <p:spPr>
          <a:xfrm rot="0">
            <a:off x="182211" y="9676860"/>
            <a:ext cx="11720134" cy="439421"/>
          </a:xfrm>
          <a:prstGeom prst="rect">
            <a:avLst/>
          </a:prstGeom>
        </p:spPr>
        <p:txBody>
          <a:bodyPr anchor="t" rtlCol="false" tIns="0" lIns="0" bIns="0" rIns="0">
            <a:spAutoFit/>
          </a:bodyPr>
          <a:lstStyle/>
          <a:p>
            <a:pPr algn="l">
              <a:lnSpc>
                <a:spcPts val="1760"/>
              </a:lnSpc>
            </a:pPr>
            <a:r>
              <a:rPr lang="en-US" sz="1600">
                <a:solidFill>
                  <a:srgbClr val="FFFFFF"/>
                </a:solidFill>
                <a:latin typeface="Canva Sans"/>
              </a:rPr>
              <a:t>Artwork for Get Creative for Climate Justice 2023</a:t>
            </a:r>
          </a:p>
          <a:p>
            <a:pPr algn="l">
              <a:lnSpc>
                <a:spcPts val="1760"/>
              </a:lnSpc>
            </a:pPr>
            <a:r>
              <a:rPr lang="en-US" sz="1600">
                <a:solidFill>
                  <a:srgbClr val="FFFFFF"/>
                </a:solidFill>
                <a:latin typeface="Canva Sans"/>
              </a:rPr>
              <a:t>Courtesy of Lawnswood School, Leeds</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9259" r="0" b="-9259"/>
            </a:stretch>
          </a:blipFill>
        </p:spPr>
      </p:sp>
      <p:grpSp>
        <p:nvGrpSpPr>
          <p:cNvPr name="Group 3" id="3"/>
          <p:cNvGrpSpPr/>
          <p:nvPr/>
        </p:nvGrpSpPr>
        <p:grpSpPr>
          <a:xfrm rot="0">
            <a:off x="0" y="222937"/>
            <a:ext cx="18307068" cy="1437382"/>
            <a:chOff x="0" y="0"/>
            <a:chExt cx="4821615" cy="378570"/>
          </a:xfrm>
        </p:grpSpPr>
        <p:sp>
          <p:nvSpPr>
            <p:cNvPr name="Freeform 4" id="4"/>
            <p:cNvSpPr/>
            <p:nvPr/>
          </p:nvSpPr>
          <p:spPr>
            <a:xfrm flipH="false" flipV="false" rot="0">
              <a:off x="0" y="0"/>
              <a:ext cx="4821615" cy="378570"/>
            </a:xfrm>
            <a:custGeom>
              <a:avLst/>
              <a:gdLst/>
              <a:ahLst/>
              <a:cxnLst/>
              <a:rect r="r" b="b" t="t" l="l"/>
              <a:pathLst>
                <a:path h="378570" w="4821615">
                  <a:moveTo>
                    <a:pt x="0" y="0"/>
                  </a:moveTo>
                  <a:lnTo>
                    <a:pt x="4821615" y="0"/>
                  </a:lnTo>
                  <a:lnTo>
                    <a:pt x="4821615" y="378570"/>
                  </a:lnTo>
                  <a:lnTo>
                    <a:pt x="0" y="378570"/>
                  </a:lnTo>
                  <a:close/>
                </a:path>
              </a:pathLst>
            </a:custGeom>
            <a:solidFill>
              <a:srgbClr val="D5E6B5">
                <a:alpha val="49804"/>
              </a:srgbClr>
            </a:solidFill>
          </p:spPr>
        </p:sp>
        <p:sp>
          <p:nvSpPr>
            <p:cNvPr name="TextBox 5" id="5"/>
            <p:cNvSpPr txBox="true"/>
            <p:nvPr/>
          </p:nvSpPr>
          <p:spPr>
            <a:xfrm>
              <a:off x="0" y="-38100"/>
              <a:ext cx="4821615" cy="416670"/>
            </a:xfrm>
            <a:prstGeom prst="rect">
              <a:avLst/>
            </a:prstGeom>
          </p:spPr>
          <p:txBody>
            <a:bodyPr anchor="ctr" rtlCol="false" tIns="50800" lIns="50800" bIns="50800" rIns="50800"/>
            <a:lstStyle/>
            <a:p>
              <a:pPr algn="ctr">
                <a:lnSpc>
                  <a:spcPts val="2659"/>
                </a:lnSpc>
                <a:spcBef>
                  <a:spcPct val="0"/>
                </a:spcBef>
              </a:pPr>
            </a:p>
          </p:txBody>
        </p:sp>
      </p:grpSp>
      <p:sp>
        <p:nvSpPr>
          <p:cNvPr name="Freeform 6" id="6"/>
          <p:cNvSpPr/>
          <p:nvPr/>
        </p:nvSpPr>
        <p:spPr>
          <a:xfrm flipH="false" flipV="false" rot="0">
            <a:off x="14956872" y="428962"/>
            <a:ext cx="3255025" cy="1025333"/>
          </a:xfrm>
          <a:custGeom>
            <a:avLst/>
            <a:gdLst/>
            <a:ahLst/>
            <a:cxnLst/>
            <a:rect r="r" b="b" t="t" l="l"/>
            <a:pathLst>
              <a:path h="1025333" w="3255025">
                <a:moveTo>
                  <a:pt x="0" y="0"/>
                </a:moveTo>
                <a:lnTo>
                  <a:pt x="3255024" y="0"/>
                </a:lnTo>
                <a:lnTo>
                  <a:pt x="3255024" y="1025332"/>
                </a:lnTo>
                <a:lnTo>
                  <a:pt x="0" y="1025332"/>
                </a:lnTo>
                <a:lnTo>
                  <a:pt x="0" y="0"/>
                </a:lnTo>
                <a:close/>
              </a:path>
            </a:pathLst>
          </a:custGeom>
          <a:blipFill>
            <a:blip r:embed="rId4"/>
            <a:stretch>
              <a:fillRect l="0" t="0" r="0" b="0"/>
            </a:stretch>
          </a:blipFill>
        </p:spPr>
      </p:sp>
      <p:sp>
        <p:nvSpPr>
          <p:cNvPr name="Freeform 7" id="7"/>
          <p:cNvSpPr/>
          <p:nvPr/>
        </p:nvSpPr>
        <p:spPr>
          <a:xfrm flipH="false" flipV="false" rot="0">
            <a:off x="132807" y="358770"/>
            <a:ext cx="1119838" cy="491795"/>
          </a:xfrm>
          <a:custGeom>
            <a:avLst/>
            <a:gdLst/>
            <a:ahLst/>
            <a:cxnLst/>
            <a:rect r="r" b="b" t="t" l="l"/>
            <a:pathLst>
              <a:path h="491795" w="1119838">
                <a:moveTo>
                  <a:pt x="0" y="0"/>
                </a:moveTo>
                <a:lnTo>
                  <a:pt x="1119837" y="0"/>
                </a:lnTo>
                <a:lnTo>
                  <a:pt x="1119837" y="491795"/>
                </a:lnTo>
                <a:lnTo>
                  <a:pt x="0" y="491795"/>
                </a:lnTo>
                <a:lnTo>
                  <a:pt x="0" y="0"/>
                </a:lnTo>
                <a:close/>
              </a:path>
            </a:pathLst>
          </a:custGeom>
          <a:blipFill>
            <a:blip r:embed="rId5"/>
            <a:stretch>
              <a:fillRect l="0" t="0" r="0" b="0"/>
            </a:stretch>
          </a:blipFill>
        </p:spPr>
      </p:sp>
      <p:sp>
        <p:nvSpPr>
          <p:cNvPr name="Freeform 8" id="8"/>
          <p:cNvSpPr/>
          <p:nvPr/>
        </p:nvSpPr>
        <p:spPr>
          <a:xfrm flipH="false" flipV="false" rot="0">
            <a:off x="1439256" y="358770"/>
            <a:ext cx="1325878" cy="513778"/>
          </a:xfrm>
          <a:custGeom>
            <a:avLst/>
            <a:gdLst/>
            <a:ahLst/>
            <a:cxnLst/>
            <a:rect r="r" b="b" t="t" l="l"/>
            <a:pathLst>
              <a:path h="513778" w="1325878">
                <a:moveTo>
                  <a:pt x="0" y="0"/>
                </a:moveTo>
                <a:lnTo>
                  <a:pt x="1325878" y="0"/>
                </a:lnTo>
                <a:lnTo>
                  <a:pt x="1325878" y="513778"/>
                </a:lnTo>
                <a:lnTo>
                  <a:pt x="0" y="513778"/>
                </a:lnTo>
                <a:lnTo>
                  <a:pt x="0" y="0"/>
                </a:lnTo>
                <a:close/>
              </a:path>
            </a:pathLst>
          </a:custGeom>
          <a:blipFill>
            <a:blip r:embed="rId6"/>
            <a:stretch>
              <a:fillRect l="0" t="0" r="0" b="0"/>
            </a:stretch>
          </a:blipFill>
        </p:spPr>
      </p:sp>
      <p:sp>
        <p:nvSpPr>
          <p:cNvPr name="Freeform 9" id="9"/>
          <p:cNvSpPr/>
          <p:nvPr/>
        </p:nvSpPr>
        <p:spPr>
          <a:xfrm flipH="false" flipV="false" rot="0">
            <a:off x="1439256" y="941628"/>
            <a:ext cx="901575" cy="656147"/>
          </a:xfrm>
          <a:custGeom>
            <a:avLst/>
            <a:gdLst/>
            <a:ahLst/>
            <a:cxnLst/>
            <a:rect r="r" b="b" t="t" l="l"/>
            <a:pathLst>
              <a:path h="656147" w="901575">
                <a:moveTo>
                  <a:pt x="0" y="0"/>
                </a:moveTo>
                <a:lnTo>
                  <a:pt x="901575" y="0"/>
                </a:lnTo>
                <a:lnTo>
                  <a:pt x="901575" y="656146"/>
                </a:lnTo>
                <a:lnTo>
                  <a:pt x="0" y="656146"/>
                </a:lnTo>
                <a:lnTo>
                  <a:pt x="0" y="0"/>
                </a:lnTo>
                <a:close/>
              </a:path>
            </a:pathLst>
          </a:custGeom>
          <a:blipFill>
            <a:blip r:embed="rId7"/>
            <a:stretch>
              <a:fillRect l="0" t="0" r="0" b="0"/>
            </a:stretch>
          </a:blipFill>
        </p:spPr>
      </p:sp>
      <p:sp>
        <p:nvSpPr>
          <p:cNvPr name="Freeform 10" id="10"/>
          <p:cNvSpPr/>
          <p:nvPr/>
        </p:nvSpPr>
        <p:spPr>
          <a:xfrm flipH="false" flipV="false" rot="0">
            <a:off x="132807" y="1028700"/>
            <a:ext cx="1180588" cy="485883"/>
          </a:xfrm>
          <a:custGeom>
            <a:avLst/>
            <a:gdLst/>
            <a:ahLst/>
            <a:cxnLst/>
            <a:rect r="r" b="b" t="t" l="l"/>
            <a:pathLst>
              <a:path h="485883" w="1180588">
                <a:moveTo>
                  <a:pt x="0" y="0"/>
                </a:moveTo>
                <a:lnTo>
                  <a:pt x="1180588" y="0"/>
                </a:lnTo>
                <a:lnTo>
                  <a:pt x="1180588" y="485883"/>
                </a:lnTo>
                <a:lnTo>
                  <a:pt x="0" y="485883"/>
                </a:lnTo>
                <a:lnTo>
                  <a:pt x="0" y="0"/>
                </a:lnTo>
                <a:close/>
              </a:path>
            </a:pathLst>
          </a:custGeom>
          <a:blipFill>
            <a:blip r:embed="rId8"/>
            <a:stretch>
              <a:fillRect l="0" t="0" r="0" b="0"/>
            </a:stretch>
          </a:blipFill>
        </p:spPr>
      </p:sp>
      <p:sp>
        <p:nvSpPr>
          <p:cNvPr name="TextBox 11" id="11"/>
          <p:cNvSpPr txBox="true"/>
          <p:nvPr/>
        </p:nvSpPr>
        <p:spPr>
          <a:xfrm rot="0">
            <a:off x="14766372" y="9267825"/>
            <a:ext cx="3248184" cy="887096"/>
          </a:xfrm>
          <a:prstGeom prst="rect">
            <a:avLst/>
          </a:prstGeom>
        </p:spPr>
        <p:txBody>
          <a:bodyPr anchor="t" rtlCol="false" tIns="0" lIns="0" bIns="0" rIns="0">
            <a:spAutoFit/>
          </a:bodyPr>
          <a:lstStyle/>
          <a:p>
            <a:pPr algn="r">
              <a:lnSpc>
                <a:spcPts val="1760"/>
              </a:lnSpc>
            </a:pPr>
            <a:r>
              <a:rPr lang="en-US" sz="1600">
                <a:solidFill>
                  <a:srgbClr val="FFFFFF"/>
                </a:solidFill>
                <a:latin typeface="Helvetica World"/>
              </a:rPr>
              <a:t>Firefighters battle a wildfire</a:t>
            </a:r>
          </a:p>
          <a:p>
            <a:pPr algn="r">
              <a:lnSpc>
                <a:spcPts val="1760"/>
              </a:lnSpc>
            </a:pPr>
            <a:r>
              <a:rPr lang="en-US" sz="1600">
                <a:solidFill>
                  <a:srgbClr val="FFFFFF"/>
                </a:solidFill>
                <a:latin typeface="Helvetica World"/>
              </a:rPr>
              <a:t>Cape Town, South Africa. April 2021</a:t>
            </a:r>
          </a:p>
          <a:p>
            <a:pPr algn="r">
              <a:lnSpc>
                <a:spcPts val="1760"/>
              </a:lnSpc>
            </a:pPr>
            <a:r>
              <a:rPr lang="en-US" sz="1600">
                <a:solidFill>
                  <a:srgbClr val="FFFFFF"/>
                </a:solidFill>
                <a:latin typeface="Helvetica World"/>
              </a:rPr>
              <a:t>Photo: Tommy Trenchard/Oxfam</a:t>
            </a:r>
          </a:p>
          <a:p>
            <a:pPr algn="r">
              <a:lnSpc>
                <a:spcPts val="1760"/>
              </a:lnSpc>
            </a:pPr>
            <a:r>
              <a:rPr lang="en-US" sz="1600">
                <a:solidFill>
                  <a:srgbClr val="FFFFFF"/>
                </a:solidFill>
                <a:latin typeface="Helvetica World"/>
              </a:rPr>
              <a:t>Funded by the European Union</a:t>
            </a:r>
          </a:p>
        </p:txBody>
      </p:sp>
      <p:sp>
        <p:nvSpPr>
          <p:cNvPr name="Freeform 12" id="12"/>
          <p:cNvSpPr/>
          <p:nvPr/>
        </p:nvSpPr>
        <p:spPr>
          <a:xfrm flipH="false" flipV="false" rot="0">
            <a:off x="14727602" y="9913524"/>
            <a:ext cx="458539" cy="306457"/>
          </a:xfrm>
          <a:custGeom>
            <a:avLst/>
            <a:gdLst/>
            <a:ahLst/>
            <a:cxnLst/>
            <a:rect r="r" b="b" t="t" l="l"/>
            <a:pathLst>
              <a:path h="306457" w="458539">
                <a:moveTo>
                  <a:pt x="0" y="0"/>
                </a:moveTo>
                <a:lnTo>
                  <a:pt x="458539" y="0"/>
                </a:lnTo>
                <a:lnTo>
                  <a:pt x="458539" y="306457"/>
                </a:lnTo>
                <a:lnTo>
                  <a:pt x="0" y="306457"/>
                </a:lnTo>
                <a:lnTo>
                  <a:pt x="0" y="0"/>
                </a:lnTo>
                <a:close/>
              </a:path>
            </a:pathLst>
          </a:custGeom>
          <a:blipFill>
            <a:blip r:embed="rId9"/>
            <a:stretch>
              <a:fillRect l="0" t="0" r="0" b="0"/>
            </a:stretch>
          </a:blipFill>
        </p:spPr>
      </p:sp>
      <p:sp>
        <p:nvSpPr>
          <p:cNvPr name="Freeform 13" id="13"/>
          <p:cNvSpPr/>
          <p:nvPr/>
        </p:nvSpPr>
        <p:spPr>
          <a:xfrm flipH="false" flipV="false" rot="0">
            <a:off x="2464656" y="941628"/>
            <a:ext cx="530653" cy="525347"/>
          </a:xfrm>
          <a:custGeom>
            <a:avLst/>
            <a:gdLst/>
            <a:ahLst/>
            <a:cxnLst/>
            <a:rect r="r" b="b" t="t" l="l"/>
            <a:pathLst>
              <a:path h="525347" w="530653">
                <a:moveTo>
                  <a:pt x="0" y="0"/>
                </a:moveTo>
                <a:lnTo>
                  <a:pt x="530653" y="0"/>
                </a:lnTo>
                <a:lnTo>
                  <a:pt x="530653" y="525347"/>
                </a:lnTo>
                <a:lnTo>
                  <a:pt x="0" y="525347"/>
                </a:lnTo>
                <a:lnTo>
                  <a:pt x="0" y="0"/>
                </a:lnTo>
                <a:close/>
              </a:path>
            </a:pathLst>
          </a:custGeom>
          <a:blipFill>
            <a:blip r:embed="rId10"/>
            <a:stretch>
              <a:fillRect l="0" t="0" r="0" b="0"/>
            </a:stretch>
          </a:blipFill>
        </p:spPr>
      </p:sp>
      <p:sp>
        <p:nvSpPr>
          <p:cNvPr name="TextBox 14" id="14"/>
          <p:cNvSpPr txBox="true"/>
          <p:nvPr/>
        </p:nvSpPr>
        <p:spPr>
          <a:xfrm rot="0">
            <a:off x="3359708" y="-104157"/>
            <a:ext cx="11406664" cy="1718944"/>
          </a:xfrm>
          <a:prstGeom prst="rect">
            <a:avLst/>
          </a:prstGeom>
        </p:spPr>
        <p:txBody>
          <a:bodyPr anchor="t" rtlCol="false" tIns="0" lIns="0" bIns="0" rIns="0">
            <a:spAutoFit/>
          </a:bodyPr>
          <a:lstStyle/>
          <a:p>
            <a:pPr algn="ctr">
              <a:lnSpc>
                <a:spcPts val="12880"/>
              </a:lnSpc>
            </a:pPr>
            <a:r>
              <a:rPr lang="en-US" sz="9200">
                <a:solidFill>
                  <a:srgbClr val="000000"/>
                </a:solidFill>
                <a:latin typeface="Helvetica World Bold"/>
              </a:rPr>
              <a:t>1 Reduce Emissions</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9259" r="0" b="-9259"/>
            </a:stretch>
          </a:blipFill>
        </p:spPr>
      </p:sp>
      <p:grpSp>
        <p:nvGrpSpPr>
          <p:cNvPr name="Group 3" id="3"/>
          <p:cNvGrpSpPr/>
          <p:nvPr/>
        </p:nvGrpSpPr>
        <p:grpSpPr>
          <a:xfrm rot="0">
            <a:off x="0" y="404301"/>
            <a:ext cx="18307068" cy="1437382"/>
            <a:chOff x="0" y="0"/>
            <a:chExt cx="4821615" cy="378570"/>
          </a:xfrm>
        </p:grpSpPr>
        <p:sp>
          <p:nvSpPr>
            <p:cNvPr name="Freeform 4" id="4"/>
            <p:cNvSpPr/>
            <p:nvPr/>
          </p:nvSpPr>
          <p:spPr>
            <a:xfrm flipH="false" flipV="false" rot="0">
              <a:off x="0" y="0"/>
              <a:ext cx="4821615" cy="378570"/>
            </a:xfrm>
            <a:custGeom>
              <a:avLst/>
              <a:gdLst/>
              <a:ahLst/>
              <a:cxnLst/>
              <a:rect r="r" b="b" t="t" l="l"/>
              <a:pathLst>
                <a:path h="378570" w="4821615">
                  <a:moveTo>
                    <a:pt x="0" y="0"/>
                  </a:moveTo>
                  <a:lnTo>
                    <a:pt x="4821615" y="0"/>
                  </a:lnTo>
                  <a:lnTo>
                    <a:pt x="4821615" y="378570"/>
                  </a:lnTo>
                  <a:lnTo>
                    <a:pt x="0" y="378570"/>
                  </a:lnTo>
                  <a:close/>
                </a:path>
              </a:pathLst>
            </a:custGeom>
            <a:solidFill>
              <a:srgbClr val="D5E6B5">
                <a:alpha val="68627"/>
              </a:srgbClr>
            </a:solidFill>
          </p:spPr>
        </p:sp>
        <p:sp>
          <p:nvSpPr>
            <p:cNvPr name="TextBox 5" id="5"/>
            <p:cNvSpPr txBox="true"/>
            <p:nvPr/>
          </p:nvSpPr>
          <p:spPr>
            <a:xfrm>
              <a:off x="0" y="-38100"/>
              <a:ext cx="4821615" cy="416670"/>
            </a:xfrm>
            <a:prstGeom prst="rect">
              <a:avLst/>
            </a:prstGeom>
          </p:spPr>
          <p:txBody>
            <a:bodyPr anchor="ctr" rtlCol="false" tIns="50800" lIns="50800" bIns="50800" rIns="50800"/>
            <a:lstStyle/>
            <a:p>
              <a:pPr algn="ctr">
                <a:lnSpc>
                  <a:spcPts val="2659"/>
                </a:lnSpc>
                <a:spcBef>
                  <a:spcPct val="0"/>
                </a:spcBef>
              </a:pPr>
            </a:p>
          </p:txBody>
        </p:sp>
      </p:grpSp>
      <p:sp>
        <p:nvSpPr>
          <p:cNvPr name="Freeform 6" id="6"/>
          <p:cNvSpPr/>
          <p:nvPr/>
        </p:nvSpPr>
        <p:spPr>
          <a:xfrm flipH="false" flipV="false" rot="0">
            <a:off x="14786804" y="697530"/>
            <a:ext cx="3255025" cy="1025333"/>
          </a:xfrm>
          <a:custGeom>
            <a:avLst/>
            <a:gdLst/>
            <a:ahLst/>
            <a:cxnLst/>
            <a:rect r="r" b="b" t="t" l="l"/>
            <a:pathLst>
              <a:path h="1025333" w="3255025">
                <a:moveTo>
                  <a:pt x="0" y="0"/>
                </a:moveTo>
                <a:lnTo>
                  <a:pt x="3255025" y="0"/>
                </a:lnTo>
                <a:lnTo>
                  <a:pt x="3255025" y="1025333"/>
                </a:lnTo>
                <a:lnTo>
                  <a:pt x="0" y="1025333"/>
                </a:lnTo>
                <a:lnTo>
                  <a:pt x="0" y="0"/>
                </a:lnTo>
                <a:close/>
              </a:path>
            </a:pathLst>
          </a:custGeom>
          <a:blipFill>
            <a:blip r:embed="rId4"/>
            <a:stretch>
              <a:fillRect l="0" t="0" r="0" b="0"/>
            </a:stretch>
          </a:blipFill>
        </p:spPr>
      </p:sp>
      <p:sp>
        <p:nvSpPr>
          <p:cNvPr name="Freeform 7" id="7"/>
          <p:cNvSpPr/>
          <p:nvPr/>
        </p:nvSpPr>
        <p:spPr>
          <a:xfrm flipH="false" flipV="false" rot="0">
            <a:off x="132807" y="609214"/>
            <a:ext cx="1119838" cy="491795"/>
          </a:xfrm>
          <a:custGeom>
            <a:avLst/>
            <a:gdLst/>
            <a:ahLst/>
            <a:cxnLst/>
            <a:rect r="r" b="b" t="t" l="l"/>
            <a:pathLst>
              <a:path h="491795" w="1119838">
                <a:moveTo>
                  <a:pt x="0" y="0"/>
                </a:moveTo>
                <a:lnTo>
                  <a:pt x="1119837" y="0"/>
                </a:lnTo>
                <a:lnTo>
                  <a:pt x="1119837" y="491796"/>
                </a:lnTo>
                <a:lnTo>
                  <a:pt x="0" y="491796"/>
                </a:lnTo>
                <a:lnTo>
                  <a:pt x="0" y="0"/>
                </a:lnTo>
                <a:close/>
              </a:path>
            </a:pathLst>
          </a:custGeom>
          <a:blipFill>
            <a:blip r:embed="rId5"/>
            <a:stretch>
              <a:fillRect l="0" t="0" r="0" b="0"/>
            </a:stretch>
          </a:blipFill>
        </p:spPr>
      </p:sp>
      <p:sp>
        <p:nvSpPr>
          <p:cNvPr name="Freeform 8" id="8"/>
          <p:cNvSpPr/>
          <p:nvPr/>
        </p:nvSpPr>
        <p:spPr>
          <a:xfrm flipH="false" flipV="false" rot="0">
            <a:off x="1357936" y="609214"/>
            <a:ext cx="1325878" cy="513778"/>
          </a:xfrm>
          <a:custGeom>
            <a:avLst/>
            <a:gdLst/>
            <a:ahLst/>
            <a:cxnLst/>
            <a:rect r="r" b="b" t="t" l="l"/>
            <a:pathLst>
              <a:path h="513778" w="1325878">
                <a:moveTo>
                  <a:pt x="0" y="0"/>
                </a:moveTo>
                <a:lnTo>
                  <a:pt x="1325878" y="0"/>
                </a:lnTo>
                <a:lnTo>
                  <a:pt x="1325878" y="513778"/>
                </a:lnTo>
                <a:lnTo>
                  <a:pt x="0" y="513778"/>
                </a:lnTo>
                <a:lnTo>
                  <a:pt x="0" y="0"/>
                </a:lnTo>
                <a:close/>
              </a:path>
            </a:pathLst>
          </a:custGeom>
          <a:blipFill>
            <a:blip r:embed="rId6"/>
            <a:stretch>
              <a:fillRect l="0" t="0" r="0" b="0"/>
            </a:stretch>
          </a:blipFill>
        </p:spPr>
      </p:sp>
      <p:sp>
        <p:nvSpPr>
          <p:cNvPr name="Freeform 9" id="9"/>
          <p:cNvSpPr/>
          <p:nvPr/>
        </p:nvSpPr>
        <p:spPr>
          <a:xfrm flipH="false" flipV="false" rot="0">
            <a:off x="1357936" y="1151848"/>
            <a:ext cx="901575" cy="656147"/>
          </a:xfrm>
          <a:custGeom>
            <a:avLst/>
            <a:gdLst/>
            <a:ahLst/>
            <a:cxnLst/>
            <a:rect r="r" b="b" t="t" l="l"/>
            <a:pathLst>
              <a:path h="656147" w="901575">
                <a:moveTo>
                  <a:pt x="0" y="0"/>
                </a:moveTo>
                <a:lnTo>
                  <a:pt x="901575" y="0"/>
                </a:lnTo>
                <a:lnTo>
                  <a:pt x="901575" y="656147"/>
                </a:lnTo>
                <a:lnTo>
                  <a:pt x="0" y="656147"/>
                </a:lnTo>
                <a:lnTo>
                  <a:pt x="0" y="0"/>
                </a:lnTo>
                <a:close/>
              </a:path>
            </a:pathLst>
          </a:custGeom>
          <a:blipFill>
            <a:blip r:embed="rId7"/>
            <a:stretch>
              <a:fillRect l="0" t="0" r="0" b="0"/>
            </a:stretch>
          </a:blipFill>
        </p:spPr>
      </p:sp>
      <p:sp>
        <p:nvSpPr>
          <p:cNvPr name="Freeform 10" id="10"/>
          <p:cNvSpPr/>
          <p:nvPr/>
        </p:nvSpPr>
        <p:spPr>
          <a:xfrm flipH="false" flipV="false" rot="0">
            <a:off x="72057" y="1236980"/>
            <a:ext cx="1180588" cy="485883"/>
          </a:xfrm>
          <a:custGeom>
            <a:avLst/>
            <a:gdLst/>
            <a:ahLst/>
            <a:cxnLst/>
            <a:rect r="r" b="b" t="t" l="l"/>
            <a:pathLst>
              <a:path h="485883" w="1180588">
                <a:moveTo>
                  <a:pt x="0" y="0"/>
                </a:moveTo>
                <a:lnTo>
                  <a:pt x="1180587" y="0"/>
                </a:lnTo>
                <a:lnTo>
                  <a:pt x="1180587" y="485883"/>
                </a:lnTo>
                <a:lnTo>
                  <a:pt x="0" y="485883"/>
                </a:lnTo>
                <a:lnTo>
                  <a:pt x="0" y="0"/>
                </a:lnTo>
                <a:close/>
              </a:path>
            </a:pathLst>
          </a:custGeom>
          <a:blipFill>
            <a:blip r:embed="rId8"/>
            <a:stretch>
              <a:fillRect l="0" t="0" r="0" b="0"/>
            </a:stretch>
          </a:blipFill>
        </p:spPr>
      </p:sp>
      <p:sp>
        <p:nvSpPr>
          <p:cNvPr name="Freeform 11" id="11"/>
          <p:cNvSpPr/>
          <p:nvPr/>
        </p:nvSpPr>
        <p:spPr>
          <a:xfrm flipH="false" flipV="false" rot="0">
            <a:off x="14720984" y="9797835"/>
            <a:ext cx="458539" cy="306457"/>
          </a:xfrm>
          <a:custGeom>
            <a:avLst/>
            <a:gdLst/>
            <a:ahLst/>
            <a:cxnLst/>
            <a:rect r="r" b="b" t="t" l="l"/>
            <a:pathLst>
              <a:path h="306457" w="458539">
                <a:moveTo>
                  <a:pt x="0" y="0"/>
                </a:moveTo>
                <a:lnTo>
                  <a:pt x="458539" y="0"/>
                </a:lnTo>
                <a:lnTo>
                  <a:pt x="458539" y="306457"/>
                </a:lnTo>
                <a:lnTo>
                  <a:pt x="0" y="306457"/>
                </a:lnTo>
                <a:lnTo>
                  <a:pt x="0" y="0"/>
                </a:lnTo>
                <a:close/>
              </a:path>
            </a:pathLst>
          </a:custGeom>
          <a:blipFill>
            <a:blip r:embed="rId9"/>
            <a:stretch>
              <a:fillRect l="0" t="0" r="0" b="0"/>
            </a:stretch>
          </a:blipFill>
        </p:spPr>
      </p:sp>
      <p:sp>
        <p:nvSpPr>
          <p:cNvPr name="Freeform 12" id="12"/>
          <p:cNvSpPr/>
          <p:nvPr/>
        </p:nvSpPr>
        <p:spPr>
          <a:xfrm flipH="false" flipV="false" rot="0">
            <a:off x="2364286" y="1151848"/>
            <a:ext cx="530653" cy="525347"/>
          </a:xfrm>
          <a:custGeom>
            <a:avLst/>
            <a:gdLst/>
            <a:ahLst/>
            <a:cxnLst/>
            <a:rect r="r" b="b" t="t" l="l"/>
            <a:pathLst>
              <a:path h="525347" w="530653">
                <a:moveTo>
                  <a:pt x="0" y="0"/>
                </a:moveTo>
                <a:lnTo>
                  <a:pt x="530653" y="0"/>
                </a:lnTo>
                <a:lnTo>
                  <a:pt x="530653" y="525347"/>
                </a:lnTo>
                <a:lnTo>
                  <a:pt x="0" y="525347"/>
                </a:lnTo>
                <a:lnTo>
                  <a:pt x="0" y="0"/>
                </a:lnTo>
                <a:close/>
              </a:path>
            </a:pathLst>
          </a:custGeom>
          <a:blipFill>
            <a:blip r:embed="rId10"/>
            <a:stretch>
              <a:fillRect l="0" t="0" r="0" b="0"/>
            </a:stretch>
          </a:blipFill>
        </p:spPr>
      </p:sp>
      <p:sp>
        <p:nvSpPr>
          <p:cNvPr name="TextBox 13" id="13"/>
          <p:cNvSpPr txBox="true"/>
          <p:nvPr/>
        </p:nvSpPr>
        <p:spPr>
          <a:xfrm rot="0">
            <a:off x="4111190" y="192930"/>
            <a:ext cx="10011569" cy="1718944"/>
          </a:xfrm>
          <a:prstGeom prst="rect">
            <a:avLst/>
          </a:prstGeom>
        </p:spPr>
        <p:txBody>
          <a:bodyPr anchor="t" rtlCol="false" tIns="0" lIns="0" bIns="0" rIns="0">
            <a:spAutoFit/>
          </a:bodyPr>
          <a:lstStyle/>
          <a:p>
            <a:pPr algn="ctr">
              <a:lnSpc>
                <a:spcPts val="12880"/>
              </a:lnSpc>
            </a:pPr>
            <a:r>
              <a:rPr lang="en-US" sz="9200">
                <a:solidFill>
                  <a:srgbClr val="000000"/>
                </a:solidFill>
                <a:latin typeface="Helvetica World Bold"/>
              </a:rPr>
              <a:t>2 Climate Finance</a:t>
            </a:r>
          </a:p>
        </p:txBody>
      </p:sp>
      <p:sp>
        <p:nvSpPr>
          <p:cNvPr name="TextBox 14" id="14"/>
          <p:cNvSpPr txBox="true"/>
          <p:nvPr/>
        </p:nvSpPr>
        <p:spPr>
          <a:xfrm rot="0">
            <a:off x="13200589" y="9347361"/>
            <a:ext cx="4841240" cy="668021"/>
          </a:xfrm>
          <a:prstGeom prst="rect">
            <a:avLst/>
          </a:prstGeom>
        </p:spPr>
        <p:txBody>
          <a:bodyPr anchor="t" rtlCol="false" tIns="0" lIns="0" bIns="0" rIns="0">
            <a:spAutoFit/>
          </a:bodyPr>
          <a:lstStyle/>
          <a:p>
            <a:pPr algn="r">
              <a:lnSpc>
                <a:spcPts val="1760"/>
              </a:lnSpc>
            </a:pPr>
            <a:r>
              <a:rPr lang="en-US" sz="1600">
                <a:solidFill>
                  <a:srgbClr val="FFFFFF"/>
                </a:solidFill>
                <a:latin typeface="Helvetica World"/>
              </a:rPr>
              <a:t>Axim sea defence wall, Ghana, West Africa. May 2021</a:t>
            </a:r>
          </a:p>
          <a:p>
            <a:pPr algn="r">
              <a:lnSpc>
                <a:spcPts val="1760"/>
              </a:lnSpc>
            </a:pPr>
            <a:r>
              <a:rPr lang="en-US" sz="1600">
                <a:solidFill>
                  <a:srgbClr val="FFFFFF"/>
                </a:solidFill>
                <a:latin typeface="Helvetica World"/>
              </a:rPr>
              <a:t>Photo: Nana Kofi Acquah/Oxfam</a:t>
            </a:r>
          </a:p>
          <a:p>
            <a:pPr algn="r">
              <a:lnSpc>
                <a:spcPts val="1760"/>
              </a:lnSpc>
            </a:pPr>
            <a:r>
              <a:rPr lang="en-US" sz="1600">
                <a:solidFill>
                  <a:srgbClr val="FFFFFF"/>
                </a:solidFill>
                <a:latin typeface="Helvetica World"/>
              </a:rPr>
              <a:t>Funded by the European Union</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9160" r="0" b="-9160"/>
            </a:stretch>
          </a:blipFill>
        </p:spPr>
      </p:sp>
      <p:grpSp>
        <p:nvGrpSpPr>
          <p:cNvPr name="Group 3" id="3"/>
          <p:cNvGrpSpPr/>
          <p:nvPr/>
        </p:nvGrpSpPr>
        <p:grpSpPr>
          <a:xfrm rot="0">
            <a:off x="-19068" y="285481"/>
            <a:ext cx="18307068" cy="1437382"/>
            <a:chOff x="0" y="0"/>
            <a:chExt cx="4821615" cy="378570"/>
          </a:xfrm>
        </p:grpSpPr>
        <p:sp>
          <p:nvSpPr>
            <p:cNvPr name="Freeform 4" id="4"/>
            <p:cNvSpPr/>
            <p:nvPr/>
          </p:nvSpPr>
          <p:spPr>
            <a:xfrm flipH="false" flipV="false" rot="0">
              <a:off x="0" y="0"/>
              <a:ext cx="4821615" cy="378570"/>
            </a:xfrm>
            <a:custGeom>
              <a:avLst/>
              <a:gdLst/>
              <a:ahLst/>
              <a:cxnLst/>
              <a:rect r="r" b="b" t="t" l="l"/>
              <a:pathLst>
                <a:path h="378570" w="4821615">
                  <a:moveTo>
                    <a:pt x="0" y="0"/>
                  </a:moveTo>
                  <a:lnTo>
                    <a:pt x="4821615" y="0"/>
                  </a:lnTo>
                  <a:lnTo>
                    <a:pt x="4821615" y="378570"/>
                  </a:lnTo>
                  <a:lnTo>
                    <a:pt x="0" y="378570"/>
                  </a:lnTo>
                  <a:close/>
                </a:path>
              </a:pathLst>
            </a:custGeom>
            <a:solidFill>
              <a:srgbClr val="D5E6B5">
                <a:alpha val="84706"/>
              </a:srgbClr>
            </a:solidFill>
          </p:spPr>
        </p:sp>
        <p:sp>
          <p:nvSpPr>
            <p:cNvPr name="TextBox 5" id="5"/>
            <p:cNvSpPr txBox="true"/>
            <p:nvPr/>
          </p:nvSpPr>
          <p:spPr>
            <a:xfrm>
              <a:off x="0" y="-38100"/>
              <a:ext cx="4821615" cy="416670"/>
            </a:xfrm>
            <a:prstGeom prst="rect">
              <a:avLst/>
            </a:prstGeom>
          </p:spPr>
          <p:txBody>
            <a:bodyPr anchor="ctr" rtlCol="false" tIns="50800" lIns="50800" bIns="50800" rIns="50800"/>
            <a:lstStyle/>
            <a:p>
              <a:pPr algn="ctr">
                <a:lnSpc>
                  <a:spcPts val="2659"/>
                </a:lnSpc>
                <a:spcBef>
                  <a:spcPct val="0"/>
                </a:spcBef>
              </a:pPr>
            </a:p>
          </p:txBody>
        </p:sp>
      </p:grpSp>
      <p:sp>
        <p:nvSpPr>
          <p:cNvPr name="Freeform 6" id="6"/>
          <p:cNvSpPr/>
          <p:nvPr/>
        </p:nvSpPr>
        <p:spPr>
          <a:xfrm flipH="false" flipV="false" rot="0">
            <a:off x="14874652" y="516034"/>
            <a:ext cx="3255025" cy="1025333"/>
          </a:xfrm>
          <a:custGeom>
            <a:avLst/>
            <a:gdLst/>
            <a:ahLst/>
            <a:cxnLst/>
            <a:rect r="r" b="b" t="t" l="l"/>
            <a:pathLst>
              <a:path h="1025333" w="3255025">
                <a:moveTo>
                  <a:pt x="0" y="0"/>
                </a:moveTo>
                <a:lnTo>
                  <a:pt x="3255025" y="0"/>
                </a:lnTo>
                <a:lnTo>
                  <a:pt x="3255025" y="1025332"/>
                </a:lnTo>
                <a:lnTo>
                  <a:pt x="0" y="1025332"/>
                </a:lnTo>
                <a:lnTo>
                  <a:pt x="0" y="0"/>
                </a:lnTo>
                <a:close/>
              </a:path>
            </a:pathLst>
          </a:custGeom>
          <a:blipFill>
            <a:blip r:embed="rId4"/>
            <a:stretch>
              <a:fillRect l="0" t="0" r="0" b="0"/>
            </a:stretch>
          </a:blipFill>
        </p:spPr>
      </p:sp>
      <p:sp>
        <p:nvSpPr>
          <p:cNvPr name="Freeform 7" id="7"/>
          <p:cNvSpPr/>
          <p:nvPr/>
        </p:nvSpPr>
        <p:spPr>
          <a:xfrm flipH="false" flipV="false" rot="0">
            <a:off x="132807" y="404301"/>
            <a:ext cx="1119838" cy="491795"/>
          </a:xfrm>
          <a:custGeom>
            <a:avLst/>
            <a:gdLst/>
            <a:ahLst/>
            <a:cxnLst/>
            <a:rect r="r" b="b" t="t" l="l"/>
            <a:pathLst>
              <a:path h="491795" w="1119838">
                <a:moveTo>
                  <a:pt x="0" y="0"/>
                </a:moveTo>
                <a:lnTo>
                  <a:pt x="1119837" y="0"/>
                </a:lnTo>
                <a:lnTo>
                  <a:pt x="1119837" y="491796"/>
                </a:lnTo>
                <a:lnTo>
                  <a:pt x="0" y="491796"/>
                </a:lnTo>
                <a:lnTo>
                  <a:pt x="0" y="0"/>
                </a:lnTo>
                <a:close/>
              </a:path>
            </a:pathLst>
          </a:custGeom>
          <a:blipFill>
            <a:blip r:embed="rId5"/>
            <a:stretch>
              <a:fillRect l="0" t="0" r="0" b="0"/>
            </a:stretch>
          </a:blipFill>
        </p:spPr>
      </p:sp>
      <p:sp>
        <p:nvSpPr>
          <p:cNvPr name="Freeform 8" id="8"/>
          <p:cNvSpPr/>
          <p:nvPr/>
        </p:nvSpPr>
        <p:spPr>
          <a:xfrm flipH="false" flipV="false" rot="0">
            <a:off x="1357936" y="404301"/>
            <a:ext cx="1325878" cy="513778"/>
          </a:xfrm>
          <a:custGeom>
            <a:avLst/>
            <a:gdLst/>
            <a:ahLst/>
            <a:cxnLst/>
            <a:rect r="r" b="b" t="t" l="l"/>
            <a:pathLst>
              <a:path h="513778" w="1325878">
                <a:moveTo>
                  <a:pt x="0" y="0"/>
                </a:moveTo>
                <a:lnTo>
                  <a:pt x="1325878" y="0"/>
                </a:lnTo>
                <a:lnTo>
                  <a:pt x="1325878" y="513778"/>
                </a:lnTo>
                <a:lnTo>
                  <a:pt x="0" y="513778"/>
                </a:lnTo>
                <a:lnTo>
                  <a:pt x="0" y="0"/>
                </a:lnTo>
                <a:close/>
              </a:path>
            </a:pathLst>
          </a:custGeom>
          <a:blipFill>
            <a:blip r:embed="rId6"/>
            <a:stretch>
              <a:fillRect l="0" t="0" r="0" b="0"/>
            </a:stretch>
          </a:blipFill>
        </p:spPr>
      </p:sp>
      <p:sp>
        <p:nvSpPr>
          <p:cNvPr name="Freeform 9" id="9"/>
          <p:cNvSpPr/>
          <p:nvPr/>
        </p:nvSpPr>
        <p:spPr>
          <a:xfrm flipH="false" flipV="false" rot="0">
            <a:off x="1357936" y="991492"/>
            <a:ext cx="901575" cy="656147"/>
          </a:xfrm>
          <a:custGeom>
            <a:avLst/>
            <a:gdLst/>
            <a:ahLst/>
            <a:cxnLst/>
            <a:rect r="r" b="b" t="t" l="l"/>
            <a:pathLst>
              <a:path h="656147" w="901575">
                <a:moveTo>
                  <a:pt x="0" y="0"/>
                </a:moveTo>
                <a:lnTo>
                  <a:pt x="901575" y="0"/>
                </a:lnTo>
                <a:lnTo>
                  <a:pt x="901575" y="656147"/>
                </a:lnTo>
                <a:lnTo>
                  <a:pt x="0" y="656147"/>
                </a:lnTo>
                <a:lnTo>
                  <a:pt x="0" y="0"/>
                </a:lnTo>
                <a:close/>
              </a:path>
            </a:pathLst>
          </a:custGeom>
          <a:blipFill>
            <a:blip r:embed="rId7"/>
            <a:stretch>
              <a:fillRect l="0" t="0" r="0" b="0"/>
            </a:stretch>
          </a:blipFill>
        </p:spPr>
      </p:sp>
      <p:sp>
        <p:nvSpPr>
          <p:cNvPr name="Freeform 10" id="10"/>
          <p:cNvSpPr/>
          <p:nvPr/>
        </p:nvSpPr>
        <p:spPr>
          <a:xfrm flipH="false" flipV="false" rot="0">
            <a:off x="132807" y="1028700"/>
            <a:ext cx="1180588" cy="485883"/>
          </a:xfrm>
          <a:custGeom>
            <a:avLst/>
            <a:gdLst/>
            <a:ahLst/>
            <a:cxnLst/>
            <a:rect r="r" b="b" t="t" l="l"/>
            <a:pathLst>
              <a:path h="485883" w="1180588">
                <a:moveTo>
                  <a:pt x="0" y="0"/>
                </a:moveTo>
                <a:lnTo>
                  <a:pt x="1180588" y="0"/>
                </a:lnTo>
                <a:lnTo>
                  <a:pt x="1180588" y="485883"/>
                </a:lnTo>
                <a:lnTo>
                  <a:pt x="0" y="485883"/>
                </a:lnTo>
                <a:lnTo>
                  <a:pt x="0" y="0"/>
                </a:lnTo>
                <a:close/>
              </a:path>
            </a:pathLst>
          </a:custGeom>
          <a:blipFill>
            <a:blip r:embed="rId8"/>
            <a:stretch>
              <a:fillRect l="0" t="0" r="0" b="0"/>
            </a:stretch>
          </a:blipFill>
        </p:spPr>
      </p:sp>
      <p:sp>
        <p:nvSpPr>
          <p:cNvPr name="Freeform 11" id="11"/>
          <p:cNvSpPr/>
          <p:nvPr/>
        </p:nvSpPr>
        <p:spPr>
          <a:xfrm flipH="false" flipV="false" rot="0">
            <a:off x="2418487" y="1008968"/>
            <a:ext cx="530653" cy="525347"/>
          </a:xfrm>
          <a:custGeom>
            <a:avLst/>
            <a:gdLst/>
            <a:ahLst/>
            <a:cxnLst/>
            <a:rect r="r" b="b" t="t" l="l"/>
            <a:pathLst>
              <a:path h="525347" w="530653">
                <a:moveTo>
                  <a:pt x="0" y="0"/>
                </a:moveTo>
                <a:lnTo>
                  <a:pt x="530653" y="0"/>
                </a:lnTo>
                <a:lnTo>
                  <a:pt x="530653" y="525347"/>
                </a:lnTo>
                <a:lnTo>
                  <a:pt x="0" y="525347"/>
                </a:lnTo>
                <a:lnTo>
                  <a:pt x="0" y="0"/>
                </a:lnTo>
                <a:close/>
              </a:path>
            </a:pathLst>
          </a:custGeom>
          <a:blipFill>
            <a:blip r:embed="rId9"/>
            <a:stretch>
              <a:fillRect l="0" t="0" r="0" b="0"/>
            </a:stretch>
          </a:blipFill>
        </p:spPr>
      </p:sp>
      <p:sp>
        <p:nvSpPr>
          <p:cNvPr name="TextBox 12" id="12"/>
          <p:cNvSpPr txBox="true"/>
          <p:nvPr/>
        </p:nvSpPr>
        <p:spPr>
          <a:xfrm rot="0">
            <a:off x="3527819" y="-58626"/>
            <a:ext cx="11050112" cy="1718944"/>
          </a:xfrm>
          <a:prstGeom prst="rect">
            <a:avLst/>
          </a:prstGeom>
        </p:spPr>
        <p:txBody>
          <a:bodyPr anchor="t" rtlCol="false" tIns="0" lIns="0" bIns="0" rIns="0">
            <a:spAutoFit/>
          </a:bodyPr>
          <a:lstStyle/>
          <a:p>
            <a:pPr algn="ctr">
              <a:lnSpc>
                <a:spcPts val="12880"/>
              </a:lnSpc>
            </a:pPr>
            <a:r>
              <a:rPr lang="en-US" sz="9200">
                <a:solidFill>
                  <a:srgbClr val="000000"/>
                </a:solidFill>
                <a:latin typeface="Helvetica World Bold"/>
              </a:rPr>
              <a:t>3 Loss and Damage</a:t>
            </a:r>
          </a:p>
        </p:txBody>
      </p:sp>
      <p:sp>
        <p:nvSpPr>
          <p:cNvPr name="TextBox 13" id="13"/>
          <p:cNvSpPr txBox="true"/>
          <p:nvPr/>
        </p:nvSpPr>
        <p:spPr>
          <a:xfrm rot="0">
            <a:off x="13183920" y="9462622"/>
            <a:ext cx="4823778" cy="668021"/>
          </a:xfrm>
          <a:prstGeom prst="rect">
            <a:avLst/>
          </a:prstGeom>
        </p:spPr>
        <p:txBody>
          <a:bodyPr anchor="t" rtlCol="false" tIns="0" lIns="0" bIns="0" rIns="0">
            <a:spAutoFit/>
          </a:bodyPr>
          <a:lstStyle/>
          <a:p>
            <a:pPr algn="r">
              <a:lnSpc>
                <a:spcPts val="1760"/>
              </a:lnSpc>
            </a:pPr>
            <a:r>
              <a:rPr lang="en-US" sz="1600">
                <a:solidFill>
                  <a:srgbClr val="FDFCFB"/>
                </a:solidFill>
                <a:latin typeface="Helvetica World"/>
              </a:rPr>
              <a:t>Flooding damage caused by </a:t>
            </a:r>
          </a:p>
          <a:p>
            <a:pPr algn="r">
              <a:lnSpc>
                <a:spcPts val="1760"/>
              </a:lnSpc>
            </a:pPr>
            <a:r>
              <a:rPr lang="en-US" sz="1600">
                <a:solidFill>
                  <a:srgbClr val="FDFCFB"/>
                </a:solidFill>
                <a:latin typeface="Helvetica World"/>
              </a:rPr>
              <a:t>Cyclone Freddy, Malawi, Southern Africa. March 2023</a:t>
            </a:r>
          </a:p>
          <a:p>
            <a:pPr algn="r">
              <a:lnSpc>
                <a:spcPts val="1760"/>
              </a:lnSpc>
            </a:pPr>
            <a:r>
              <a:rPr lang="en-US" sz="1600">
                <a:solidFill>
                  <a:srgbClr val="FDFCFB"/>
                </a:solidFill>
                <a:latin typeface="Helvetica World"/>
              </a:rPr>
              <a:t>Photo: Thoko Chikondi/Oxfam</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37" r="0" b="-37"/>
            </a:stretch>
          </a:blipFill>
        </p:spPr>
      </p:sp>
      <p:grpSp>
        <p:nvGrpSpPr>
          <p:cNvPr name="Group 3" id="3"/>
          <p:cNvGrpSpPr/>
          <p:nvPr/>
        </p:nvGrpSpPr>
        <p:grpSpPr>
          <a:xfrm rot="0">
            <a:off x="-9534" y="187344"/>
            <a:ext cx="18307068" cy="2854886"/>
            <a:chOff x="0" y="0"/>
            <a:chExt cx="4821615" cy="751904"/>
          </a:xfrm>
        </p:grpSpPr>
        <p:sp>
          <p:nvSpPr>
            <p:cNvPr name="Freeform 4" id="4"/>
            <p:cNvSpPr/>
            <p:nvPr/>
          </p:nvSpPr>
          <p:spPr>
            <a:xfrm flipH="false" flipV="false" rot="0">
              <a:off x="0" y="0"/>
              <a:ext cx="4821615" cy="751904"/>
            </a:xfrm>
            <a:custGeom>
              <a:avLst/>
              <a:gdLst/>
              <a:ahLst/>
              <a:cxnLst/>
              <a:rect r="r" b="b" t="t" l="l"/>
              <a:pathLst>
                <a:path h="751904" w="4821615">
                  <a:moveTo>
                    <a:pt x="0" y="0"/>
                  </a:moveTo>
                  <a:lnTo>
                    <a:pt x="4821615" y="0"/>
                  </a:lnTo>
                  <a:lnTo>
                    <a:pt x="4821615" y="751904"/>
                  </a:lnTo>
                  <a:lnTo>
                    <a:pt x="0" y="751904"/>
                  </a:lnTo>
                  <a:close/>
                </a:path>
              </a:pathLst>
            </a:custGeom>
            <a:solidFill>
              <a:srgbClr val="D5E6B5">
                <a:alpha val="74902"/>
              </a:srgbClr>
            </a:solidFill>
          </p:spPr>
        </p:sp>
        <p:sp>
          <p:nvSpPr>
            <p:cNvPr name="TextBox 5" id="5"/>
            <p:cNvSpPr txBox="true"/>
            <p:nvPr/>
          </p:nvSpPr>
          <p:spPr>
            <a:xfrm>
              <a:off x="0" y="-38100"/>
              <a:ext cx="4821615" cy="790004"/>
            </a:xfrm>
            <a:prstGeom prst="rect">
              <a:avLst/>
            </a:prstGeom>
          </p:spPr>
          <p:txBody>
            <a:bodyPr anchor="ctr" rtlCol="false" tIns="50800" lIns="50800" bIns="50800" rIns="50800"/>
            <a:lstStyle/>
            <a:p>
              <a:pPr algn="ctr">
                <a:lnSpc>
                  <a:spcPts val="2659"/>
                </a:lnSpc>
                <a:spcBef>
                  <a:spcPct val="0"/>
                </a:spcBef>
              </a:pPr>
            </a:p>
          </p:txBody>
        </p:sp>
      </p:grpSp>
      <p:sp>
        <p:nvSpPr>
          <p:cNvPr name="Freeform 6" id="6"/>
          <p:cNvSpPr/>
          <p:nvPr/>
        </p:nvSpPr>
        <p:spPr>
          <a:xfrm flipH="false" flipV="false" rot="0">
            <a:off x="14814102" y="424365"/>
            <a:ext cx="3255025" cy="1025333"/>
          </a:xfrm>
          <a:custGeom>
            <a:avLst/>
            <a:gdLst/>
            <a:ahLst/>
            <a:cxnLst/>
            <a:rect r="r" b="b" t="t" l="l"/>
            <a:pathLst>
              <a:path h="1025333" w="3255025">
                <a:moveTo>
                  <a:pt x="0" y="0"/>
                </a:moveTo>
                <a:lnTo>
                  <a:pt x="3255025" y="0"/>
                </a:lnTo>
                <a:lnTo>
                  <a:pt x="3255025" y="1025333"/>
                </a:lnTo>
                <a:lnTo>
                  <a:pt x="0" y="1025333"/>
                </a:lnTo>
                <a:lnTo>
                  <a:pt x="0" y="0"/>
                </a:lnTo>
                <a:close/>
              </a:path>
            </a:pathLst>
          </a:custGeom>
          <a:blipFill>
            <a:blip r:embed="rId4"/>
            <a:stretch>
              <a:fillRect l="0" t="0" r="0" b="0"/>
            </a:stretch>
          </a:blipFill>
        </p:spPr>
      </p:sp>
      <p:sp>
        <p:nvSpPr>
          <p:cNvPr name="Freeform 7" id="7"/>
          <p:cNvSpPr/>
          <p:nvPr/>
        </p:nvSpPr>
        <p:spPr>
          <a:xfrm flipH="false" flipV="false" rot="0">
            <a:off x="132807" y="424365"/>
            <a:ext cx="1119838" cy="491795"/>
          </a:xfrm>
          <a:custGeom>
            <a:avLst/>
            <a:gdLst/>
            <a:ahLst/>
            <a:cxnLst/>
            <a:rect r="r" b="b" t="t" l="l"/>
            <a:pathLst>
              <a:path h="491795" w="1119838">
                <a:moveTo>
                  <a:pt x="0" y="0"/>
                </a:moveTo>
                <a:lnTo>
                  <a:pt x="1119837" y="0"/>
                </a:lnTo>
                <a:lnTo>
                  <a:pt x="1119837" y="491795"/>
                </a:lnTo>
                <a:lnTo>
                  <a:pt x="0" y="491795"/>
                </a:lnTo>
                <a:lnTo>
                  <a:pt x="0" y="0"/>
                </a:lnTo>
                <a:close/>
              </a:path>
            </a:pathLst>
          </a:custGeom>
          <a:blipFill>
            <a:blip r:embed="rId5"/>
            <a:stretch>
              <a:fillRect l="0" t="0" r="0" b="0"/>
            </a:stretch>
          </a:blipFill>
        </p:spPr>
      </p:sp>
      <p:sp>
        <p:nvSpPr>
          <p:cNvPr name="Freeform 8" id="8"/>
          <p:cNvSpPr/>
          <p:nvPr/>
        </p:nvSpPr>
        <p:spPr>
          <a:xfrm flipH="false" flipV="false" rot="0">
            <a:off x="1357936" y="424365"/>
            <a:ext cx="1325878" cy="513778"/>
          </a:xfrm>
          <a:custGeom>
            <a:avLst/>
            <a:gdLst/>
            <a:ahLst/>
            <a:cxnLst/>
            <a:rect r="r" b="b" t="t" l="l"/>
            <a:pathLst>
              <a:path h="513778" w="1325878">
                <a:moveTo>
                  <a:pt x="0" y="0"/>
                </a:moveTo>
                <a:lnTo>
                  <a:pt x="1325878" y="0"/>
                </a:lnTo>
                <a:lnTo>
                  <a:pt x="1325878" y="513778"/>
                </a:lnTo>
                <a:lnTo>
                  <a:pt x="0" y="513778"/>
                </a:lnTo>
                <a:lnTo>
                  <a:pt x="0" y="0"/>
                </a:lnTo>
                <a:close/>
              </a:path>
            </a:pathLst>
          </a:custGeom>
          <a:blipFill>
            <a:blip r:embed="rId6"/>
            <a:stretch>
              <a:fillRect l="0" t="0" r="0" b="0"/>
            </a:stretch>
          </a:blipFill>
        </p:spPr>
      </p:sp>
      <p:sp>
        <p:nvSpPr>
          <p:cNvPr name="Freeform 9" id="9"/>
          <p:cNvSpPr/>
          <p:nvPr/>
        </p:nvSpPr>
        <p:spPr>
          <a:xfrm flipH="false" flipV="false" rot="0">
            <a:off x="1357936" y="1066717"/>
            <a:ext cx="901575" cy="656147"/>
          </a:xfrm>
          <a:custGeom>
            <a:avLst/>
            <a:gdLst/>
            <a:ahLst/>
            <a:cxnLst/>
            <a:rect r="r" b="b" t="t" l="l"/>
            <a:pathLst>
              <a:path h="656147" w="901575">
                <a:moveTo>
                  <a:pt x="0" y="0"/>
                </a:moveTo>
                <a:lnTo>
                  <a:pt x="901575" y="0"/>
                </a:lnTo>
                <a:lnTo>
                  <a:pt x="901575" y="656146"/>
                </a:lnTo>
                <a:lnTo>
                  <a:pt x="0" y="656146"/>
                </a:lnTo>
                <a:lnTo>
                  <a:pt x="0" y="0"/>
                </a:lnTo>
                <a:close/>
              </a:path>
            </a:pathLst>
          </a:custGeom>
          <a:blipFill>
            <a:blip r:embed="rId7"/>
            <a:stretch>
              <a:fillRect l="0" t="0" r="0" b="0"/>
            </a:stretch>
          </a:blipFill>
        </p:spPr>
      </p:sp>
      <p:sp>
        <p:nvSpPr>
          <p:cNvPr name="Freeform 10" id="10"/>
          <p:cNvSpPr/>
          <p:nvPr/>
        </p:nvSpPr>
        <p:spPr>
          <a:xfrm flipH="false" flipV="false" rot="0">
            <a:off x="102432" y="1066717"/>
            <a:ext cx="1180588" cy="485883"/>
          </a:xfrm>
          <a:custGeom>
            <a:avLst/>
            <a:gdLst/>
            <a:ahLst/>
            <a:cxnLst/>
            <a:rect r="r" b="b" t="t" l="l"/>
            <a:pathLst>
              <a:path h="485883" w="1180588">
                <a:moveTo>
                  <a:pt x="0" y="0"/>
                </a:moveTo>
                <a:lnTo>
                  <a:pt x="1180588" y="0"/>
                </a:lnTo>
                <a:lnTo>
                  <a:pt x="1180588" y="485883"/>
                </a:lnTo>
                <a:lnTo>
                  <a:pt x="0" y="485883"/>
                </a:lnTo>
                <a:lnTo>
                  <a:pt x="0" y="0"/>
                </a:lnTo>
                <a:close/>
              </a:path>
            </a:pathLst>
          </a:custGeom>
          <a:blipFill>
            <a:blip r:embed="rId8"/>
            <a:stretch>
              <a:fillRect l="0" t="0" r="0" b="0"/>
            </a:stretch>
          </a:blipFill>
        </p:spPr>
      </p:sp>
      <p:sp>
        <p:nvSpPr>
          <p:cNvPr name="TextBox 11" id="11"/>
          <p:cNvSpPr txBox="true"/>
          <p:nvPr/>
        </p:nvSpPr>
        <p:spPr>
          <a:xfrm rot="0">
            <a:off x="102432" y="172665"/>
            <a:ext cx="18185568" cy="2869565"/>
          </a:xfrm>
          <a:prstGeom prst="rect">
            <a:avLst/>
          </a:prstGeom>
        </p:spPr>
        <p:txBody>
          <a:bodyPr anchor="t" rtlCol="false" tIns="0" lIns="0" bIns="0" rIns="0">
            <a:spAutoFit/>
          </a:bodyPr>
          <a:lstStyle/>
          <a:p>
            <a:pPr algn="ctr">
              <a:lnSpc>
                <a:spcPts val="10120"/>
              </a:lnSpc>
            </a:pPr>
            <a:r>
              <a:rPr lang="en-US" sz="9200">
                <a:solidFill>
                  <a:srgbClr val="000000"/>
                </a:solidFill>
                <a:latin typeface="Helvetica World Bold"/>
              </a:rPr>
              <a:t>Time to Get Creative </a:t>
            </a:r>
          </a:p>
          <a:p>
            <a:pPr algn="ctr">
              <a:lnSpc>
                <a:spcPts val="10120"/>
              </a:lnSpc>
            </a:pPr>
            <a:r>
              <a:rPr lang="en-US" sz="9200">
                <a:solidFill>
                  <a:srgbClr val="000000"/>
                </a:solidFill>
                <a:latin typeface="Helvetica World Bold"/>
              </a:rPr>
              <a:t>for Climate Justice</a:t>
            </a:r>
          </a:p>
        </p:txBody>
      </p:sp>
      <p:sp>
        <p:nvSpPr>
          <p:cNvPr name="Freeform 12" id="12"/>
          <p:cNvSpPr/>
          <p:nvPr/>
        </p:nvSpPr>
        <p:spPr>
          <a:xfrm flipH="false" flipV="false" rot="0">
            <a:off x="2418487" y="1048764"/>
            <a:ext cx="530653" cy="525347"/>
          </a:xfrm>
          <a:custGeom>
            <a:avLst/>
            <a:gdLst/>
            <a:ahLst/>
            <a:cxnLst/>
            <a:rect r="r" b="b" t="t" l="l"/>
            <a:pathLst>
              <a:path h="525347" w="530653">
                <a:moveTo>
                  <a:pt x="0" y="0"/>
                </a:moveTo>
                <a:lnTo>
                  <a:pt x="530653" y="0"/>
                </a:lnTo>
                <a:lnTo>
                  <a:pt x="530653" y="525346"/>
                </a:lnTo>
                <a:lnTo>
                  <a:pt x="0" y="525346"/>
                </a:lnTo>
                <a:lnTo>
                  <a:pt x="0" y="0"/>
                </a:lnTo>
                <a:close/>
              </a:path>
            </a:pathLst>
          </a:custGeom>
          <a:blipFill>
            <a:blip r:embed="rId9"/>
            <a:stretch>
              <a:fillRect l="0" t="0" r="0" b="0"/>
            </a:stretch>
          </a:blipFill>
        </p:spPr>
      </p:sp>
      <p:sp>
        <p:nvSpPr>
          <p:cNvPr name="TextBox 13" id="13"/>
          <p:cNvSpPr txBox="true"/>
          <p:nvPr/>
        </p:nvSpPr>
        <p:spPr>
          <a:xfrm rot="0">
            <a:off x="13021511" y="9686252"/>
            <a:ext cx="5047615" cy="448946"/>
          </a:xfrm>
          <a:prstGeom prst="rect">
            <a:avLst/>
          </a:prstGeom>
        </p:spPr>
        <p:txBody>
          <a:bodyPr anchor="t" rtlCol="false" tIns="0" lIns="0" bIns="0" rIns="0">
            <a:spAutoFit/>
          </a:bodyPr>
          <a:lstStyle/>
          <a:p>
            <a:pPr algn="r">
              <a:lnSpc>
                <a:spcPts val="1760"/>
              </a:lnSpc>
            </a:pPr>
            <a:r>
              <a:rPr lang="en-US" sz="1600">
                <a:solidFill>
                  <a:srgbClr val="FDFCFB"/>
                </a:solidFill>
                <a:latin typeface="Helvetica World"/>
              </a:rPr>
              <a:t>Get Creative learning workshop on how to influence MPs</a:t>
            </a:r>
          </a:p>
          <a:p>
            <a:pPr algn="r">
              <a:lnSpc>
                <a:spcPts val="1760"/>
              </a:lnSpc>
            </a:pPr>
            <a:r>
              <a:rPr lang="en-US" sz="1600">
                <a:solidFill>
                  <a:srgbClr val="FDFCFB"/>
                </a:solidFill>
                <a:latin typeface="Helvetica World"/>
              </a:rPr>
              <a:t>Photo: Christian Aid</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DAGCN7903HU</dc:identifier>
  <dcterms:modified xsi:type="dcterms:W3CDTF">2011-08-01T06:04:30Z</dcterms:modified>
  <cp:revision>1</cp:revision>
  <dc:title>REVISED Climate Justice 2024</dc:title>
</cp:coreProperties>
</file>