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9" r:id="rId5"/>
    <p:sldId id="267" r:id="rId6"/>
    <p:sldId id="272" r:id="rId7"/>
    <p:sldId id="268" r:id="rId8"/>
    <p:sldId id="271" r:id="rId9"/>
  </p:sldIdLst>
  <p:sldSz cx="9144000" cy="6858000" type="screen4x3"/>
  <p:notesSz cx="6858000" cy="2000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17BE9-6170-4820-9D9B-6E3AC23E736C}" v="3" dt="2023-10-24T16:08:48.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80" autoAdjust="0"/>
  </p:normalViewPr>
  <p:slideViewPr>
    <p:cSldViewPr>
      <p:cViewPr varScale="1">
        <p:scale>
          <a:sx n="109" d="100"/>
          <a:sy n="109" d="100"/>
        </p:scale>
        <p:origin x="3294" y="78"/>
      </p:cViewPr>
      <p:guideLst>
        <p:guide orient="horz" pos="2160"/>
        <p:guide pos="2880"/>
      </p:guideLst>
    </p:cSldViewPr>
  </p:slideViewPr>
  <p:notesTextViewPr>
    <p:cViewPr>
      <p:scale>
        <a:sx n="100" d="100"/>
        <a:sy n="100" d="100"/>
      </p:scale>
      <p:origin x="0" y="-27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laverty" userId="352e8b62f5b209eb" providerId="LiveId" clId="{14917BE9-6170-4820-9D9B-6E3AC23E736C}"/>
    <pc:docChg chg="custSel modSld">
      <pc:chgData name="John Mclaverty" userId="352e8b62f5b209eb" providerId="LiveId" clId="{14917BE9-6170-4820-9D9B-6E3AC23E736C}" dt="2023-10-24T16:09:11.610" v="1925" actId="1076"/>
      <pc:docMkLst>
        <pc:docMk/>
      </pc:docMkLst>
      <pc:sldChg chg="addSp delSp modSp mod">
        <pc:chgData name="John Mclaverty" userId="352e8b62f5b209eb" providerId="LiveId" clId="{14917BE9-6170-4820-9D9B-6E3AC23E736C}" dt="2023-10-24T16:09:11.610" v="1925" actId="1076"/>
        <pc:sldMkLst>
          <pc:docMk/>
          <pc:sldMk cId="0" sldId="267"/>
        </pc:sldMkLst>
        <pc:picChg chg="add mod modCrop">
          <ac:chgData name="John Mclaverty" userId="352e8b62f5b209eb" providerId="LiveId" clId="{14917BE9-6170-4820-9D9B-6E3AC23E736C}" dt="2023-10-24T16:09:11.610" v="1925" actId="1076"/>
          <ac:picMkLst>
            <pc:docMk/>
            <pc:sldMk cId="0" sldId="267"/>
            <ac:picMk id="5" creationId="{DAB859CF-6206-3F2F-0A03-1665B7FAA8E3}"/>
          </ac:picMkLst>
        </pc:picChg>
        <pc:picChg chg="del">
          <ac:chgData name="John Mclaverty" userId="352e8b62f5b209eb" providerId="LiveId" clId="{14917BE9-6170-4820-9D9B-6E3AC23E736C}" dt="2023-10-24T16:08:22.271" v="1920" actId="478"/>
          <ac:picMkLst>
            <pc:docMk/>
            <pc:sldMk cId="0" sldId="267"/>
            <ac:picMk id="6" creationId="{842F0B61-A382-4242-01D4-57D934E17066}"/>
          </ac:picMkLst>
        </pc:picChg>
      </pc:sldChg>
      <pc:sldChg chg="modNotes modNotesTx">
        <pc:chgData name="John Mclaverty" userId="352e8b62f5b209eb" providerId="LiveId" clId="{14917BE9-6170-4820-9D9B-6E3AC23E736C}" dt="2023-10-24T16:08:48.323" v="1922" actId="27636"/>
        <pc:sldMkLst>
          <pc:docMk/>
          <pc:sldMk cId="0" sldId="268"/>
        </pc:sldMkLst>
      </pc:sldChg>
    </pc:docChg>
  </pc:docChgLst>
  <pc:docChgLst>
    <pc:chgData name="John Mclaverty" userId="352e8b62f5b209eb" providerId="LiveId" clId="{D2992489-78E1-41A6-917F-696E9DCACBC4}"/>
    <pc:docChg chg="undo custSel delSld modSld">
      <pc:chgData name="John Mclaverty" userId="352e8b62f5b209eb" providerId="LiveId" clId="{D2992489-78E1-41A6-917F-696E9DCACBC4}" dt="2023-09-27T16:16:36.950" v="4626" actId="1076"/>
      <pc:docMkLst>
        <pc:docMk/>
      </pc:docMkLst>
      <pc:sldChg chg="addSp delSp modSp mod modNotes modNotesTx">
        <pc:chgData name="John Mclaverty" userId="352e8b62f5b209eb" providerId="LiveId" clId="{D2992489-78E1-41A6-917F-696E9DCACBC4}" dt="2023-09-27T16:12:49.511" v="4598" actId="1076"/>
        <pc:sldMkLst>
          <pc:docMk/>
          <pc:sldMk cId="0" sldId="256"/>
        </pc:sldMkLst>
        <pc:spChg chg="del">
          <ac:chgData name="John Mclaverty" userId="352e8b62f5b209eb" providerId="LiveId" clId="{D2992489-78E1-41A6-917F-696E9DCACBC4}" dt="2023-09-19T14:34:14.642" v="0" actId="21"/>
          <ac:spMkLst>
            <pc:docMk/>
            <pc:sldMk cId="0" sldId="256"/>
            <ac:spMk id="4" creationId="{416A7742-E58C-4186-B039-143D316E8A23}"/>
          </ac:spMkLst>
        </pc:spChg>
        <pc:picChg chg="add del mod">
          <ac:chgData name="John Mclaverty" userId="352e8b62f5b209eb" providerId="LiveId" clId="{D2992489-78E1-41A6-917F-696E9DCACBC4}" dt="2023-09-27T16:12:21.883" v="4592" actId="478"/>
          <ac:picMkLst>
            <pc:docMk/>
            <pc:sldMk cId="0" sldId="256"/>
            <ac:picMk id="2" creationId="{BA5AA04F-DC43-2973-0C79-63D796E711BE}"/>
          </ac:picMkLst>
        </pc:picChg>
        <pc:picChg chg="add mod">
          <ac:chgData name="John Mclaverty" userId="352e8b62f5b209eb" providerId="LiveId" clId="{D2992489-78E1-41A6-917F-696E9DCACBC4}" dt="2023-09-27T16:12:49.511" v="4598" actId="1076"/>
          <ac:picMkLst>
            <pc:docMk/>
            <pc:sldMk cId="0" sldId="256"/>
            <ac:picMk id="5" creationId="{A779F7A1-337A-902B-7A75-060614BBD1DD}"/>
          </ac:picMkLst>
        </pc:picChg>
      </pc:sldChg>
      <pc:sldChg chg="modNotesTx">
        <pc:chgData name="John Mclaverty" userId="352e8b62f5b209eb" providerId="LiveId" clId="{D2992489-78E1-41A6-917F-696E9DCACBC4}" dt="2023-09-22T14:26:23.251" v="4328" actId="20577"/>
        <pc:sldMkLst>
          <pc:docMk/>
          <pc:sldMk cId="0" sldId="258"/>
        </pc:sldMkLst>
      </pc:sldChg>
      <pc:sldChg chg="addSp delSp modSp mod modNotesTx">
        <pc:chgData name="John Mclaverty" userId="352e8b62f5b209eb" providerId="LiveId" clId="{D2992489-78E1-41A6-917F-696E9DCACBC4}" dt="2023-09-27T16:13:14.530" v="4602" actId="1076"/>
        <pc:sldMkLst>
          <pc:docMk/>
          <pc:sldMk cId="0" sldId="259"/>
        </pc:sldMkLst>
        <pc:picChg chg="add del mod">
          <ac:chgData name="John Mclaverty" userId="352e8b62f5b209eb" providerId="LiveId" clId="{D2992489-78E1-41A6-917F-696E9DCACBC4}" dt="2023-09-27T16:13:01.774" v="4599" actId="478"/>
          <ac:picMkLst>
            <pc:docMk/>
            <pc:sldMk cId="0" sldId="259"/>
            <ac:picMk id="2" creationId="{986E718C-F8F0-5135-A5E5-9B7B174FA233}"/>
          </ac:picMkLst>
        </pc:picChg>
        <pc:picChg chg="add mod">
          <ac:chgData name="John Mclaverty" userId="352e8b62f5b209eb" providerId="LiveId" clId="{D2992489-78E1-41A6-917F-696E9DCACBC4}" dt="2023-09-27T16:13:14.530" v="4602" actId="1076"/>
          <ac:picMkLst>
            <pc:docMk/>
            <pc:sldMk cId="0" sldId="259"/>
            <ac:picMk id="4" creationId="{B7482FB2-358B-CB89-3065-DF6A5F3913BC}"/>
          </ac:picMkLst>
        </pc:picChg>
      </pc:sldChg>
      <pc:sldChg chg="del">
        <pc:chgData name="John Mclaverty" userId="352e8b62f5b209eb" providerId="LiveId" clId="{D2992489-78E1-41A6-917F-696E9DCACBC4}" dt="2023-09-20T09:52:29.197" v="4213" actId="2696"/>
        <pc:sldMkLst>
          <pc:docMk/>
          <pc:sldMk cId="0" sldId="266"/>
        </pc:sldMkLst>
      </pc:sldChg>
      <pc:sldChg chg="addSp delSp modSp mod modNotes modNotesTx">
        <pc:chgData name="John Mclaverty" userId="352e8b62f5b209eb" providerId="LiveId" clId="{D2992489-78E1-41A6-917F-696E9DCACBC4}" dt="2023-09-27T16:13:33.188" v="4604"/>
        <pc:sldMkLst>
          <pc:docMk/>
          <pc:sldMk cId="0" sldId="267"/>
        </pc:sldMkLst>
        <pc:spChg chg="mod">
          <ac:chgData name="John Mclaverty" userId="352e8b62f5b209eb" providerId="LiveId" clId="{D2992489-78E1-41A6-917F-696E9DCACBC4}" dt="2023-09-20T09:56:08.287" v="4215"/>
          <ac:spMkLst>
            <pc:docMk/>
            <pc:sldMk cId="0" sldId="267"/>
            <ac:spMk id="3" creationId="{00000000-0000-0000-0000-000000000000}"/>
          </ac:spMkLst>
        </pc:spChg>
        <pc:picChg chg="add mod">
          <ac:chgData name="John Mclaverty" userId="352e8b62f5b209eb" providerId="LiveId" clId="{D2992489-78E1-41A6-917F-696E9DCACBC4}" dt="2023-09-27T16:13:33.188" v="4604"/>
          <ac:picMkLst>
            <pc:docMk/>
            <pc:sldMk cId="0" sldId="267"/>
            <ac:picMk id="2" creationId="{CEA7218E-5353-D548-27A7-87BF42B3A615}"/>
          </ac:picMkLst>
        </pc:picChg>
        <pc:picChg chg="add del mod modCrop">
          <ac:chgData name="John Mclaverty" userId="352e8b62f5b209eb" providerId="LiveId" clId="{D2992489-78E1-41A6-917F-696E9DCACBC4}" dt="2023-09-19T15:27:12.599" v="696" actId="478"/>
          <ac:picMkLst>
            <pc:docMk/>
            <pc:sldMk cId="0" sldId="267"/>
            <ac:picMk id="4" creationId="{21B1FAF1-E4C3-6E1E-CE35-F52D25DDAE48}"/>
          </ac:picMkLst>
        </pc:picChg>
        <pc:picChg chg="add del mod">
          <ac:chgData name="John Mclaverty" userId="352e8b62f5b209eb" providerId="LiveId" clId="{D2992489-78E1-41A6-917F-696E9DCACBC4}" dt="2023-09-27T16:13:32.004" v="4603" actId="478"/>
          <ac:picMkLst>
            <pc:docMk/>
            <pc:sldMk cId="0" sldId="267"/>
            <ac:picMk id="4" creationId="{AE4890F5-23DC-7093-0075-C52D48BD0A7A}"/>
          </ac:picMkLst>
        </pc:picChg>
        <pc:picChg chg="add mod modCrop">
          <ac:chgData name="John Mclaverty" userId="352e8b62f5b209eb" providerId="LiveId" clId="{D2992489-78E1-41A6-917F-696E9DCACBC4}" dt="2023-09-19T15:28:09.385" v="699" actId="732"/>
          <ac:picMkLst>
            <pc:docMk/>
            <pc:sldMk cId="0" sldId="267"/>
            <ac:picMk id="6" creationId="{842F0B61-A382-4242-01D4-57D934E17066}"/>
          </ac:picMkLst>
        </pc:picChg>
        <pc:picChg chg="del">
          <ac:chgData name="John Mclaverty" userId="352e8b62f5b209eb" providerId="LiveId" clId="{D2992489-78E1-41A6-917F-696E9DCACBC4}" dt="2023-09-19T15:24:08.128" v="686" actId="478"/>
          <ac:picMkLst>
            <pc:docMk/>
            <pc:sldMk cId="0" sldId="267"/>
            <ac:picMk id="2050" creationId="{6FE33E57-5480-41F0-A2AA-A80352DDD20D}"/>
          </ac:picMkLst>
        </pc:picChg>
      </pc:sldChg>
      <pc:sldChg chg="addSp delSp modSp mod modNotes modNotesTx">
        <pc:chgData name="John Mclaverty" userId="352e8b62f5b209eb" providerId="LiveId" clId="{D2992489-78E1-41A6-917F-696E9DCACBC4}" dt="2023-09-27T16:14:54.098" v="4613"/>
        <pc:sldMkLst>
          <pc:docMk/>
          <pc:sldMk cId="0" sldId="268"/>
        </pc:sldMkLst>
        <pc:spChg chg="mod">
          <ac:chgData name="John Mclaverty" userId="352e8b62f5b209eb" providerId="LiveId" clId="{D2992489-78E1-41A6-917F-696E9DCACBC4}" dt="2023-09-22T14:35:21.960" v="4534" actId="14100"/>
          <ac:spMkLst>
            <pc:docMk/>
            <pc:sldMk cId="0" sldId="268"/>
            <ac:spMk id="8" creationId="{00000000-0000-0000-0000-000000000000}"/>
          </ac:spMkLst>
        </pc:spChg>
        <pc:picChg chg="add del mod">
          <ac:chgData name="John Mclaverty" userId="352e8b62f5b209eb" providerId="LiveId" clId="{D2992489-78E1-41A6-917F-696E9DCACBC4}" dt="2023-09-27T16:14:52.820" v="4612" actId="478"/>
          <ac:picMkLst>
            <pc:docMk/>
            <pc:sldMk cId="0" sldId="268"/>
            <ac:picMk id="2" creationId="{7B98D3F0-BF62-FF6B-C39D-0D0AEC50779A}"/>
          </ac:picMkLst>
        </pc:picChg>
        <pc:picChg chg="add mod">
          <ac:chgData name="John Mclaverty" userId="352e8b62f5b209eb" providerId="LiveId" clId="{D2992489-78E1-41A6-917F-696E9DCACBC4}" dt="2023-09-27T16:14:54.098" v="4613"/>
          <ac:picMkLst>
            <pc:docMk/>
            <pc:sldMk cId="0" sldId="268"/>
            <ac:picMk id="3" creationId="{031D7652-FCC9-957E-B74C-2788F85FA965}"/>
          </ac:picMkLst>
        </pc:picChg>
        <pc:picChg chg="mod">
          <ac:chgData name="John Mclaverty" userId="352e8b62f5b209eb" providerId="LiveId" clId="{D2992489-78E1-41A6-917F-696E9DCACBC4}" dt="2023-09-22T14:35:04.842" v="4532" actId="1076"/>
          <ac:picMkLst>
            <pc:docMk/>
            <pc:sldMk cId="0" sldId="268"/>
            <ac:picMk id="10" creationId="{F7584E55-B47A-43DA-B067-2C1FF4443DCA}"/>
          </ac:picMkLst>
        </pc:picChg>
      </pc:sldChg>
      <pc:sldChg chg="addSp delSp modSp mod modNotesTx">
        <pc:chgData name="John Mclaverty" userId="352e8b62f5b209eb" providerId="LiveId" clId="{D2992489-78E1-41A6-917F-696E9DCACBC4}" dt="2023-09-22T14:28:33.930" v="4341" actId="20577"/>
        <pc:sldMkLst>
          <pc:docMk/>
          <pc:sldMk cId="0" sldId="269"/>
        </pc:sldMkLst>
        <pc:picChg chg="add del mod">
          <ac:chgData name="John Mclaverty" userId="352e8b62f5b209eb" providerId="LiveId" clId="{D2992489-78E1-41A6-917F-696E9DCACBC4}" dt="2023-09-20T10:00:31.619" v="4249" actId="478"/>
          <ac:picMkLst>
            <pc:docMk/>
            <pc:sldMk cId="0" sldId="269"/>
            <ac:picMk id="2" creationId="{D887420C-1FF8-EC67-F9DD-F267A7029315}"/>
          </ac:picMkLst>
        </pc:picChg>
        <pc:picChg chg="add mod">
          <ac:chgData name="John Mclaverty" userId="352e8b62f5b209eb" providerId="LiveId" clId="{D2992489-78E1-41A6-917F-696E9DCACBC4}" dt="2023-09-19T15:12:54.296" v="496" actId="14100"/>
          <ac:picMkLst>
            <pc:docMk/>
            <pc:sldMk cId="0" sldId="269"/>
            <ac:picMk id="4" creationId="{C930DD96-0797-ACC0-3F2D-10EA43B1D0E1}"/>
          </ac:picMkLst>
        </pc:picChg>
        <pc:picChg chg="del">
          <ac:chgData name="John Mclaverty" userId="352e8b62f5b209eb" providerId="LiveId" clId="{D2992489-78E1-41A6-917F-696E9DCACBC4}" dt="2023-09-19T15:12:14.191" v="492" actId="478"/>
          <ac:picMkLst>
            <pc:docMk/>
            <pc:sldMk cId="0" sldId="269"/>
            <ac:picMk id="6" creationId="{CF62E80F-6C6C-45A6-80AC-42DE08569209}"/>
          </ac:picMkLst>
        </pc:picChg>
        <pc:picChg chg="del mod">
          <ac:chgData name="John Mclaverty" userId="352e8b62f5b209eb" providerId="LiveId" clId="{D2992489-78E1-41A6-917F-696E9DCACBC4}" dt="2023-09-20T10:00:30.072" v="4248" actId="478"/>
          <ac:picMkLst>
            <pc:docMk/>
            <pc:sldMk cId="0" sldId="269"/>
            <ac:picMk id="8" creationId="{B3A3D04A-D703-43E4-A3DF-BB7CFB795445}"/>
          </ac:picMkLst>
        </pc:picChg>
      </pc:sldChg>
      <pc:sldChg chg="del">
        <pc:chgData name="John Mclaverty" userId="352e8b62f5b209eb" providerId="LiveId" clId="{D2992489-78E1-41A6-917F-696E9DCACBC4}" dt="2023-09-19T16:09:39.974" v="2134" actId="2696"/>
        <pc:sldMkLst>
          <pc:docMk/>
          <pc:sldMk cId="0" sldId="270"/>
        </pc:sldMkLst>
      </pc:sldChg>
      <pc:sldChg chg="addSp delSp modSp mod modNotesTx">
        <pc:chgData name="John Mclaverty" userId="352e8b62f5b209eb" providerId="LiveId" clId="{D2992489-78E1-41A6-917F-696E9DCACBC4}" dt="2023-09-27T16:16:36.950" v="4626" actId="1076"/>
        <pc:sldMkLst>
          <pc:docMk/>
          <pc:sldMk cId="3287076380" sldId="271"/>
        </pc:sldMkLst>
        <pc:picChg chg="add del mod modCrop">
          <ac:chgData name="John Mclaverty" userId="352e8b62f5b209eb" providerId="LiveId" clId="{D2992489-78E1-41A6-917F-696E9DCACBC4}" dt="2023-09-27T16:15:10.263" v="4614" actId="478"/>
          <ac:picMkLst>
            <pc:docMk/>
            <pc:sldMk cId="3287076380" sldId="271"/>
            <ac:picMk id="2" creationId="{8AE9219E-1EA4-0452-6CDC-C320013434D8}"/>
          </ac:picMkLst>
        </pc:picChg>
        <pc:picChg chg="add mod modCrop">
          <ac:chgData name="John Mclaverty" userId="352e8b62f5b209eb" providerId="LiveId" clId="{D2992489-78E1-41A6-917F-696E9DCACBC4}" dt="2023-09-27T16:16:36.950" v="4626" actId="1076"/>
          <ac:picMkLst>
            <pc:docMk/>
            <pc:sldMk cId="3287076380" sldId="271"/>
            <ac:picMk id="6" creationId="{83257965-E585-6306-E302-4CEBD7D4C53D}"/>
          </ac:picMkLst>
        </pc:picChg>
        <pc:picChg chg="del">
          <ac:chgData name="John Mclaverty" userId="352e8b62f5b209eb" providerId="LiveId" clId="{D2992489-78E1-41A6-917F-696E9DCACBC4}" dt="2023-09-20T09:59:05.975" v="4233" actId="478"/>
          <ac:picMkLst>
            <pc:docMk/>
            <pc:sldMk cId="3287076380" sldId="271"/>
            <ac:picMk id="11" creationId="{C0D8B181-6C7C-4826-86FF-EFCA7E846E54}"/>
          </ac:picMkLst>
        </pc:picChg>
      </pc:sldChg>
      <pc:sldChg chg="addSp delSp modSp mod modNotes modNotesTx">
        <pc:chgData name="John Mclaverty" userId="352e8b62f5b209eb" providerId="LiveId" clId="{D2992489-78E1-41A6-917F-696E9DCACBC4}" dt="2023-09-27T16:14:35.111" v="4611" actId="14100"/>
        <pc:sldMkLst>
          <pc:docMk/>
          <pc:sldMk cId="1809438928" sldId="272"/>
        </pc:sldMkLst>
        <pc:picChg chg="add del mod">
          <ac:chgData name="John Mclaverty" userId="352e8b62f5b209eb" providerId="LiveId" clId="{D2992489-78E1-41A6-917F-696E9DCACBC4}" dt="2023-09-27T16:14:00.094" v="4605" actId="478"/>
          <ac:picMkLst>
            <pc:docMk/>
            <pc:sldMk cId="1809438928" sldId="272"/>
            <ac:picMk id="2" creationId="{58521188-B14D-6C44-6C83-A2E3ACF32940}"/>
          </ac:picMkLst>
        </pc:picChg>
        <pc:picChg chg="mod">
          <ac:chgData name="John Mclaverty" userId="352e8b62f5b209eb" providerId="LiveId" clId="{D2992489-78E1-41A6-917F-696E9DCACBC4}" dt="2023-09-27T16:14:21.355" v="4609" actId="1076"/>
          <ac:picMkLst>
            <pc:docMk/>
            <pc:sldMk cId="1809438928" sldId="272"/>
            <ac:picMk id="5" creationId="{E4BC79AD-183B-4BFB-B542-B9D1CD2D9519}"/>
          </ac:picMkLst>
        </pc:picChg>
        <pc:picChg chg="add mod">
          <ac:chgData name="John Mclaverty" userId="352e8b62f5b209eb" providerId="LiveId" clId="{D2992489-78E1-41A6-917F-696E9DCACBC4}" dt="2023-09-27T16:14:35.111" v="4611" actId="14100"/>
          <ac:picMkLst>
            <pc:docMk/>
            <pc:sldMk cId="1809438928" sldId="272"/>
            <ac:picMk id="6" creationId="{9443BC13-A462-A871-A084-2C092F613D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FF6D46-E4E1-4EEB-8EA6-8CAC31E1BA1D}" type="datetimeFigureOut">
              <a:rPr lang="en-GB" smtClean="0"/>
              <a:pPr/>
              <a:t>24/10/2023</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F335DA-109E-4DD2-9AE2-9343AEC4229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i.cf/2YQuYi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i="1" dirty="0"/>
              <a:t>Note: this script aims to comprehensively explain the Families Together campaign and some detail may be excluded depending on the audience. Statistics are cited with their sources; they are not intended to be part of the presentation. Photographs are credited and dated. Please adapt the presentation to fit your purpose.</a:t>
            </a:r>
          </a:p>
          <a:p>
            <a:endParaRPr lang="en-GB" i="1" dirty="0"/>
          </a:p>
          <a:p>
            <a:r>
              <a:rPr lang="en-GB" i="0" u="sng" dirty="0"/>
              <a:t>Begin</a:t>
            </a:r>
          </a:p>
          <a:p>
            <a:endParaRPr lang="en-GB" dirty="0"/>
          </a:p>
          <a:p>
            <a:r>
              <a:rPr lang="en-GB" dirty="0"/>
              <a:t>No matter who we are or where we live, we all want to live in a place of safety with our families. A place we can call home. The COVID-19 pandemic temporarily separated many of us from our loved ones, so this is a human need everyone remembers.</a:t>
            </a:r>
          </a:p>
          <a:p>
            <a:endParaRPr lang="en-GB" dirty="0"/>
          </a:p>
          <a:p>
            <a:r>
              <a:rPr lang="en-GB" dirty="0"/>
              <a:t>But conflict, persecution and disaster have made home and family distant memories for millions of people. </a:t>
            </a:r>
          </a:p>
          <a:p>
            <a:endParaRPr lang="en-GB" dirty="0"/>
          </a:p>
          <a:p>
            <a:r>
              <a:rPr lang="en-GB" dirty="0"/>
              <a:t>At the end of 2022, 108.4 million people were displaced from their homes by war, violence and persecution.  This is a massive number and represents about one in 74 of all people on earth. </a:t>
            </a:r>
            <a:r>
              <a:rPr lang="en-GB" sz="1200" b="0" i="0" kern="1200" dirty="0">
                <a:solidFill>
                  <a:schemeClr val="tx1"/>
                </a:solidFill>
                <a:effectLst/>
                <a:latin typeface="+mn-lt"/>
                <a:ea typeface="+mn-ea"/>
                <a:cs typeface="+mn-cs"/>
              </a:rPr>
              <a:t>The global number of people forced to flee has grown quickly in a short period of time, from 43.3 million in 2009 to the record numbers of today.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millions of people fleeing war in Ukraine is one reason for the rapid increase in the number of displaced people between 2021 and 2022. But during the same year </a:t>
            </a:r>
            <a:r>
              <a:rPr lang="en-GB" dirty="0"/>
              <a:t>more than 1 million additional people were displaced in each of Democratic Republic of the Congo, Ethiopia and Myanmar.</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Statistics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UNHCR (2023) – ‘Global Trends. Forced Displacement in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Glossary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Displaced person: a displaced person seeks safety by moving to another part of the country where they live.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Refugee: a refugee seeks safety by crossing a border into another country.</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baseline="0" dirty="0">
                <a:solidFill>
                  <a:schemeClr val="tx1"/>
                </a:solidFill>
                <a:latin typeface="+mn-lt"/>
                <a:ea typeface="+mn-ea"/>
                <a:cs typeface="+mn-cs"/>
              </a:rPr>
              <a:t>The vast majority of the people forced to flee their homes by war, conflict and persecution are hosted by a country in the Global South, usually a neighbouring country. For example, the photo shows some of the appalling conditions in the world’s largest refugee camp. It’s in Cox’s Bazar in Bangladesh. In </a:t>
            </a:r>
            <a:r>
              <a:rPr lang="en-GB" b="0" i="0" dirty="0">
                <a:solidFill>
                  <a:srgbClr val="000000"/>
                </a:solidFill>
                <a:effectLst/>
              </a:rPr>
              <a:t>March 2023 it was home to 639,692 Rohingya refugees</a:t>
            </a:r>
            <a:r>
              <a:rPr lang="en-GB" sz="1200" b="0" i="0" kern="1200" baseline="0" dirty="0">
                <a:solidFill>
                  <a:schemeClr val="tx1"/>
                </a:solidFill>
                <a:latin typeface="+mn-lt"/>
                <a:ea typeface="+mn-ea"/>
                <a:cs typeface="+mn-cs"/>
              </a:rPr>
              <a:t> who have fled across the nearby border to escape persecution and violence in Myanmar</a:t>
            </a:r>
          </a:p>
          <a:p>
            <a:endParaRPr lang="en-GB" sz="1200" b="0" i="0" kern="1200" baseline="0" dirty="0">
              <a:solidFill>
                <a:schemeClr val="tx1"/>
              </a:solidFill>
              <a:latin typeface="+mn-lt"/>
              <a:ea typeface="+mn-ea"/>
              <a:cs typeface="+mn-cs"/>
            </a:endParaRPr>
          </a:p>
          <a:p>
            <a:r>
              <a:rPr lang="en-GB" sz="1200" b="0" i="0" kern="1200" baseline="0" dirty="0">
                <a:solidFill>
                  <a:schemeClr val="tx1"/>
                </a:solidFill>
                <a:latin typeface="+mn-lt"/>
                <a:ea typeface="+mn-ea"/>
                <a:cs typeface="+mn-cs"/>
              </a:rPr>
              <a:t>Oxfam has humanitarian programmes providing water, sanitation and food in many of the countries that host the largest numbers of refugees, such as Bangladesh, Syria, Uganda, Lebanon, Jordan and Tanzania.</a:t>
            </a:r>
          </a:p>
          <a:p>
            <a:endParaRPr lang="en-US" dirty="0"/>
          </a:p>
          <a:p>
            <a:r>
              <a:rPr lang="en-US" dirty="0"/>
              <a:t>Photo: </a:t>
            </a:r>
            <a:r>
              <a:rPr lang="en-US" dirty="0" err="1"/>
              <a:t>Mutasim</a:t>
            </a:r>
            <a:r>
              <a:rPr lang="en-US" dirty="0"/>
              <a:t> </a:t>
            </a:r>
            <a:r>
              <a:rPr lang="en-US" dirty="0" err="1"/>
              <a:t>Billah</a:t>
            </a:r>
            <a:r>
              <a:rPr lang="en-US" dirty="0"/>
              <a:t>/Oxfam, 9 July 2019</a:t>
            </a:r>
            <a:endParaRPr lang="en-GB" sz="1200" b="0" i="0" kern="1200" dirty="0">
              <a:solidFill>
                <a:schemeClr val="tx1"/>
              </a:solidFill>
              <a:latin typeface="+mn-lt"/>
              <a:ea typeface="+mn-ea"/>
              <a:cs typeface="+mn-cs"/>
            </a:endParaRPr>
          </a:p>
          <a:p>
            <a:endParaRPr lang="en-GB" sz="1200" b="0" i="0" kern="1200" dirty="0">
              <a:solidFill>
                <a:schemeClr val="tx1"/>
              </a:solidFill>
              <a:latin typeface="+mn-lt"/>
              <a:ea typeface="+mn-ea"/>
              <a:cs typeface="+mn-cs"/>
            </a:endParaRPr>
          </a:p>
          <a:p>
            <a:r>
              <a:rPr lang="en-GB" sz="1200" b="1" i="0" kern="1200" dirty="0">
                <a:solidFill>
                  <a:schemeClr val="tx1"/>
                </a:solidFill>
                <a:latin typeface="+mn-lt"/>
                <a:ea typeface="+mn-ea"/>
                <a:cs typeface="+mn-cs"/>
              </a:rPr>
              <a:t>Data</a:t>
            </a:r>
          </a:p>
          <a:p>
            <a:r>
              <a:rPr lang="en-GB" sz="1200" b="0" i="0" kern="1200" dirty="0">
                <a:solidFill>
                  <a:schemeClr val="tx1"/>
                </a:solidFill>
                <a:latin typeface="+mn-lt"/>
                <a:ea typeface="+mn-ea"/>
                <a:cs typeface="+mn-cs"/>
              </a:rPr>
              <a:t>UNHCR (2023): https://data.unhcr.org/en/documents/details/100047</a:t>
            </a:r>
          </a:p>
        </p:txBody>
      </p:sp>
      <p:sp>
        <p:nvSpPr>
          <p:cNvPr id="4" name="Slide Number Placeholder 3"/>
          <p:cNvSpPr>
            <a:spLocks noGrp="1"/>
          </p:cNvSpPr>
          <p:nvPr>
            <p:ph type="sldNum" sz="quarter" idx="10"/>
          </p:nvPr>
        </p:nvSpPr>
        <p:spPr/>
        <p:txBody>
          <a:bodyPr/>
          <a:lstStyle/>
          <a:p>
            <a:fld id="{11F335DA-109E-4DD2-9AE2-9343AEC42298}"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r>
              <a:rPr lang="en-GB" dirty="0"/>
              <a:t>Although the numbers are smaller,</a:t>
            </a:r>
            <a:r>
              <a:rPr lang="en-GB" sz="1200" b="0" i="0" kern="1200" dirty="0">
                <a:solidFill>
                  <a:schemeClr val="tx1"/>
                </a:solidFill>
                <a:latin typeface="+mn-lt"/>
                <a:ea typeface="+mn-ea"/>
                <a:cs typeface="+mn-cs"/>
              </a:rPr>
              <a:t> refugees are </a:t>
            </a:r>
            <a:r>
              <a:rPr lang="en-GB" dirty="0"/>
              <a:t>also seeking sanctuary within Europe</a:t>
            </a:r>
            <a:r>
              <a:rPr lang="en-GB" sz="1200" b="0" i="0" kern="1200" baseline="0" dirty="0">
                <a:solidFill>
                  <a:schemeClr val="tx1"/>
                </a:solidFill>
                <a:latin typeface="+mn-lt"/>
                <a:ea typeface="+mn-ea"/>
                <a:cs typeface="+mn-cs"/>
              </a:rPr>
              <a:t>.</a:t>
            </a:r>
          </a:p>
          <a:p>
            <a:pPr fontAlgn="t"/>
            <a:endParaRPr lang="en-GB" sz="1200" b="0" i="0" kern="1200" baseline="0" dirty="0">
              <a:solidFill>
                <a:schemeClr val="tx1"/>
              </a:solidFill>
              <a:latin typeface="+mn-lt"/>
              <a:ea typeface="+mn-ea"/>
              <a:cs typeface="+mn-cs"/>
            </a:endParaRPr>
          </a:p>
          <a:p>
            <a:pPr fontAlgn="t"/>
            <a:r>
              <a:rPr lang="en-GB" sz="1200" b="0" i="0" kern="1200" baseline="0" dirty="0">
                <a:solidFill>
                  <a:schemeClr val="tx1"/>
                </a:solidFill>
                <a:latin typeface="+mn-lt"/>
                <a:ea typeface="+mn-ea"/>
                <a:cs typeface="+mn-cs"/>
              </a:rPr>
              <a:t>This is an aerial view of the makeshift settlement next to </a:t>
            </a:r>
            <a:r>
              <a:rPr lang="en-GB" sz="1200" b="0" i="0" kern="1200" baseline="0" dirty="0" err="1">
                <a:solidFill>
                  <a:schemeClr val="tx1"/>
                </a:solidFill>
                <a:latin typeface="+mn-lt"/>
                <a:ea typeface="+mn-ea"/>
                <a:cs typeface="+mn-cs"/>
              </a:rPr>
              <a:t>Moria</a:t>
            </a:r>
            <a:r>
              <a:rPr lang="en-GB" sz="1200" b="0" i="0" kern="1200" baseline="0" dirty="0">
                <a:solidFill>
                  <a:schemeClr val="tx1"/>
                </a:solidFill>
                <a:latin typeface="+mn-lt"/>
                <a:ea typeface="+mn-ea"/>
                <a:cs typeface="+mn-cs"/>
              </a:rPr>
              <a:t> camp on the island of Lesbos, Greece. Thousands of refugees who have crossed the sea from Turkey were living here in extremely poor conditions without running water and electricity. They lived in the dark while being exposed to worsening weather conditions during winter. In September 2020, the </a:t>
            </a:r>
            <a:r>
              <a:rPr lang="en-GB" sz="1200" b="0" i="0" kern="1200" baseline="0" dirty="0" err="1">
                <a:solidFill>
                  <a:schemeClr val="tx1"/>
                </a:solidFill>
                <a:latin typeface="+mn-lt"/>
                <a:ea typeface="+mn-ea"/>
                <a:cs typeface="+mn-cs"/>
              </a:rPr>
              <a:t>Moria</a:t>
            </a:r>
            <a:r>
              <a:rPr lang="en-GB" sz="1200" b="0" i="0" kern="1200" baseline="0" dirty="0">
                <a:solidFill>
                  <a:schemeClr val="tx1"/>
                </a:solidFill>
                <a:latin typeface="+mn-lt"/>
                <a:ea typeface="+mn-ea"/>
                <a:cs typeface="+mn-cs"/>
              </a:rPr>
              <a:t> camp was destroyed by fire, leaving 13,000 people homeless and without even the very basic shelter which is shown in the photo.</a:t>
            </a:r>
          </a:p>
          <a:p>
            <a:pPr fontAlgn="t"/>
            <a:endParaRPr lang="en-GB" sz="1200" b="0" i="0" kern="1200" baseline="0" dirty="0">
              <a:solidFill>
                <a:schemeClr val="tx1"/>
              </a:solidFill>
              <a:latin typeface="+mn-lt"/>
              <a:ea typeface="+mn-ea"/>
              <a:cs typeface="+mn-cs"/>
            </a:endParaRPr>
          </a:p>
          <a:p>
            <a:pPr fontAlgn="t"/>
            <a:r>
              <a:rPr lang="en-GB" sz="1200" b="0" i="0" kern="1200" baseline="0" dirty="0">
                <a:solidFill>
                  <a:schemeClr val="tx1"/>
                </a:solidFill>
                <a:latin typeface="+mn-lt"/>
                <a:ea typeface="+mn-ea"/>
                <a:cs typeface="+mn-cs"/>
              </a:rPr>
              <a:t>Having escaped unbearable danger and hardship, many people hope they have reached safety in Europe. But instead, they are turned away or met by hostility, discrimination, abuse – and worse.</a:t>
            </a:r>
            <a:r>
              <a:rPr lang="en-GB" dirty="0"/>
              <a:t> </a:t>
            </a:r>
            <a:endParaRPr lang="en-GB" sz="1200" b="0" i="0" kern="1200" baseline="0" dirty="0">
              <a:solidFill>
                <a:schemeClr val="tx1"/>
              </a:solidFill>
              <a:latin typeface="+mn-lt"/>
              <a:cs typeface="Calibri"/>
            </a:endParaRPr>
          </a:p>
          <a:p>
            <a:pPr fontAlgn="t"/>
            <a:endParaRPr lang="en-GB" sz="1200" b="0" i="0" kern="1200" baseline="0" dirty="0">
              <a:solidFill>
                <a:schemeClr val="tx1"/>
              </a:solidFill>
              <a:latin typeface="+mn-lt"/>
              <a:ea typeface="+mn-ea"/>
              <a:cs typeface="+mn-cs"/>
            </a:endParaRPr>
          </a:p>
          <a:p>
            <a:pPr fontAlgn="t"/>
            <a:r>
              <a:rPr lang="en-GB" sz="1200" b="0" i="0" kern="1200" baseline="0" dirty="0">
                <a:solidFill>
                  <a:schemeClr val="tx1"/>
                </a:solidFill>
                <a:latin typeface="+mn-lt"/>
                <a:ea typeface="+mn-ea"/>
                <a:cs typeface="+mn-cs"/>
              </a:rPr>
              <a:t>And when people flee danger, their families are separated and split up while they’re running for their lives or undertaking long and dangerous journeys. Often family members end up in different countries or in different refugee camps; able to speak occasionally on the phone but otherwise separated.</a:t>
            </a:r>
          </a:p>
          <a:p>
            <a:endParaRPr lang="en-US" dirty="0"/>
          </a:p>
          <a:p>
            <a:r>
              <a:rPr lang="en-US" dirty="0"/>
              <a:t>Photo: </a:t>
            </a:r>
            <a:r>
              <a:rPr lang="en-GB" sz="1200" b="0" i="0" kern="1200" dirty="0" err="1">
                <a:solidFill>
                  <a:schemeClr val="tx1"/>
                </a:solidFill>
                <a:effectLst/>
                <a:latin typeface="+mn-lt"/>
                <a:ea typeface="+mn-ea"/>
                <a:cs typeface="+mn-cs"/>
              </a:rPr>
              <a:t>Giorgos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Moutafis</a:t>
            </a:r>
            <a:r>
              <a:rPr lang="en-GB" sz="1200" b="0" i="0" kern="1200" dirty="0">
                <a:solidFill>
                  <a:schemeClr val="tx1"/>
                </a:solidFill>
                <a:effectLst/>
                <a:latin typeface="+mn-lt"/>
                <a:ea typeface="+mn-ea"/>
                <a:cs typeface="+mn-cs"/>
              </a:rPr>
              <a:t>/Oxfam 29 November 2019</a:t>
            </a:r>
            <a:endParaRPr lang="en-US" dirty="0"/>
          </a:p>
          <a:p>
            <a:endParaRPr lang="en-US" baseline="0"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number of displaced and refugee children has been steadily increasing, and in</a:t>
            </a:r>
            <a:r>
              <a:rPr lang="en-GB" baseline="0" dirty="0"/>
              <a:t> 2022 children made</a:t>
            </a:r>
            <a:r>
              <a:rPr lang="en-GB" dirty="0"/>
              <a:t> up 41%</a:t>
            </a:r>
            <a:r>
              <a:rPr lang="en-GB" baseline="0" dirty="0"/>
              <a:t> of the world’s refugees. As children make up only around 1/3 of the world’s population, they are significantly overrepresented in the refugee population.</a:t>
            </a:r>
          </a:p>
          <a:p>
            <a:endParaRPr lang="en-GB" baseline="0" dirty="0"/>
          </a:p>
          <a:p>
            <a:r>
              <a:rPr lang="en-GB" sz="1200" b="0" i="0" kern="1200" dirty="0">
                <a:solidFill>
                  <a:schemeClr val="tx1"/>
                </a:solidFill>
                <a:effectLst/>
                <a:latin typeface="+mn-lt"/>
                <a:ea typeface="+mn-ea"/>
                <a:cs typeface="+mn-cs"/>
              </a:rPr>
              <a:t>Unlike the children in this photo, taken at the border between Ukraine and Poland, many child refugees are ‘unaccompanied’. This means they are separated from their families and arrive at a border by themselves or with groups of adults who are not their relations or responsible for them.</a:t>
            </a:r>
            <a:endParaRPr lang="en-GB" sz="1200" b="0" i="0" kern="1200" dirty="0">
              <a:solidFill>
                <a:schemeClr val="tx1"/>
              </a:solidFill>
              <a:effectLst/>
              <a:latin typeface="+mn-lt"/>
              <a:cs typeface="Calibri"/>
            </a:endParaRPr>
          </a:p>
          <a:p>
            <a:pPr defTabSz="931774">
              <a:defRPr/>
            </a:pPr>
            <a:endParaRPr lang="en-US" baseline="0" dirty="0"/>
          </a:p>
          <a:p>
            <a:pPr defTabSz="931774">
              <a:defRPr/>
            </a:pPr>
            <a:r>
              <a:rPr lang="en-US" baseline="0" dirty="0"/>
              <a:t>Photo: </a:t>
            </a:r>
            <a:r>
              <a:rPr lang="en-GB" dirty="0"/>
              <a:t>Bekki Frost</a:t>
            </a:r>
            <a:r>
              <a:rPr lang="en-GB"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10</a:t>
            </a:r>
            <a:r>
              <a:rPr lang="en-US" baseline="0" dirty="0"/>
              <a:t> March 2022</a:t>
            </a:r>
          </a:p>
          <a:p>
            <a:pPr defTabSz="931774">
              <a:defRPr/>
            </a:pPr>
            <a:endParaRPr lang="en-US" baseline="0" dirty="0"/>
          </a:p>
          <a:p>
            <a:pPr defTabSz="931774">
              <a:defRPr/>
            </a:pPr>
            <a:r>
              <a:rPr lang="en-US" b="1"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UNICEF (2021) – </a:t>
            </a:r>
            <a:r>
              <a:rPr lang="en-GB" sz="1800" u="sng"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hlinkClick r:id="rId3"/>
              </a:rPr>
              <a:t>https://uni.cf/2YQuYi7</a:t>
            </a:r>
            <a:endParaRPr lang="en-GB" sz="1800" dirty="0"/>
          </a:p>
          <a:p>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F335DA-109E-4DD2-9AE2-9343AEC42298}"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a:t>The number of refugees and people seeking asylum in the UK has historically been relatively small, both in relation to the overall numbers of people arriving in the UK and the numbers of asylum seekers seeking safety in other countries.</a:t>
            </a:r>
          </a:p>
          <a:p>
            <a:endParaRPr lang="en-GB" dirty="0"/>
          </a:p>
          <a:p>
            <a:r>
              <a:rPr lang="en-GB" dirty="0"/>
              <a:t>For example, between March 2019 and March 2020, the year before the Covid-19 pandemic struck, 141 million people from other countries visited the UK on holiday, 689,000 came legally to live and only 35,000 applied for asylum.</a:t>
            </a:r>
          </a:p>
          <a:p>
            <a:endParaRPr lang="en-GB" dirty="0"/>
          </a:p>
          <a:p>
            <a:r>
              <a:rPr lang="en-GB" b="0" i="0" dirty="0">
                <a:solidFill>
                  <a:srgbClr val="000000"/>
                </a:solidFill>
                <a:effectLst/>
              </a:rPr>
              <a:t>At the end of November 2022 there were 231,597 refugees settled legally in the UK and 127,421 asylum seekers waiting to hear whether their claims were successful. These numbers (a total of 359,018 people) are modest on a global scale. For example, Türkiye hosts 3,568,300 refugees, Colombia hosts 2,455,500, Uganda hosts 1,463,500 and Poland hosts 971,100. The UK is not a primary destination for the world’s refugees. Most refugees flee to a neighbouring country and most host countries are in the Global South. For example, many Syrians flee to Turkey, Venezuelans to Colombia, Congolese and South Sudanese to Uganda and Ukrainians to Poland.</a:t>
            </a:r>
            <a:endParaRPr lang="en-GB" dirty="0"/>
          </a:p>
          <a:p>
            <a:endParaRPr lang="en-GB" dirty="0"/>
          </a:p>
          <a:p>
            <a:r>
              <a:rPr lang="en-GB" dirty="0"/>
              <a:t>While people seeking asylum in the UK wait for their claims to be decided they are not permitted to work and must rely on the government for support. They are told where to live and are given £47.39 per week to cover all their other needs. This is too small an amount to live on with dignity. Asylum claims can take many months or even years to decide and the number of people waiting to hear the result of their claims has been rapidly increasing.</a:t>
            </a:r>
            <a:endParaRPr lang="en-GB" dirty="0">
              <a:cs typeface="Calibri"/>
            </a:endParaRPr>
          </a:p>
          <a:p>
            <a:endParaRPr lang="en-GB" dirty="0"/>
          </a:p>
          <a:p>
            <a:r>
              <a:rPr lang="en-GB" dirty="0"/>
              <a:t>Once a person’s refugee status is granted, they may work and claim similar benefits and government services as everyone else. However, the UK’s rules about refugee family reunion are strict. A refugee is only permitted to sponsor their partner, children under 18 and, in exceptional circumstances, dependent children over 18 to join them in the UK. This means that families that become separated as they flee often remain separated from other family members once they are granted refugee status. This is despite the evidence showing that people living together with their loved ones find it much easier to integrate with a new society.</a:t>
            </a:r>
            <a:endParaRPr lang="en-GB" dirty="0">
              <a:cs typeface="Calibri"/>
            </a:endParaRPr>
          </a:p>
          <a:p>
            <a:endParaRPr lang="en-GB" dirty="0"/>
          </a:p>
          <a:p>
            <a:r>
              <a:rPr lang="en-GB" dirty="0"/>
              <a:t>Photo: </a:t>
            </a:r>
            <a:r>
              <a:rPr lang="fr-FR" dirty="0"/>
              <a:t>Marie-Anne </a:t>
            </a:r>
            <a:r>
              <a:rPr lang="fr-FR" dirty="0" err="1"/>
              <a:t>Ventoura</a:t>
            </a:r>
            <a:r>
              <a:rPr lang="fr-FR" dirty="0"/>
              <a:t> / Amnesty International UK</a:t>
            </a:r>
            <a:r>
              <a:rPr lang="en-GB" dirty="0"/>
              <a:t>. 5 February 2020</a:t>
            </a:r>
          </a:p>
          <a:p>
            <a:endParaRPr lang="en-GB" dirty="0"/>
          </a:p>
          <a:p>
            <a:r>
              <a:rPr lang="en-GB" b="1" dirty="0"/>
              <a:t>Data: </a:t>
            </a:r>
          </a:p>
          <a:p>
            <a:r>
              <a:rPr lang="en-GB" dirty="0"/>
              <a:t>National Statistics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UNHCR (2023) https://www.unhcr.org/uk/asylum-uk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UNHCR (2023) https://www.unhcr.org/global-trends-report-2022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UK Government (2023) https://www.gov.uk/asylum-support/what-youll-get </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a:p>
            <a:r>
              <a:rPr lang="en-GB" dirty="0"/>
              <a:t>In February 2022, the war in Ukraine suddenly triggered Europe’s largest movement of refugees since World War 2. By 10 April 2022 just over 4.5 million people had sought safety in neighbouring countries. The welcome extended to Ukrainians fleeing conflict by British people has been generous, compassionate and kind. By May 2023,174,000 Ukrainian refugees</a:t>
            </a:r>
            <a:r>
              <a:rPr lang="en-GB" b="0" i="0" dirty="0">
                <a:solidFill>
                  <a:srgbClr val="000000"/>
                </a:solidFill>
                <a:effectLst/>
              </a:rPr>
              <a:t> had entered the UK</a:t>
            </a:r>
            <a:r>
              <a:rPr lang="en-GB" dirty="0"/>
              <a:t>. </a:t>
            </a:r>
          </a:p>
          <a:p>
            <a:endParaRPr lang="en-GB" dirty="0"/>
          </a:p>
          <a:p>
            <a:r>
              <a:rPr lang="en-GB" dirty="0"/>
              <a:t>The Government has shown generosity to Ukrainian refugees and their families, including broadening the definition of the family members permitted to settle in the UK and the speedy confirmation of settled status. However, the position of asylum seekers and refugees who have fled other conflicts such as Syria, Iraq, Afghanistan and further afield is less secure. The United Nations Convention on Refugees and international law require governments to welcome all refugees wherever they have come from.</a:t>
            </a:r>
          </a:p>
          <a:p>
            <a:endParaRPr lang="en-GB" dirty="0"/>
          </a:p>
          <a:p>
            <a:r>
              <a:rPr lang="en-GB" dirty="0"/>
              <a:t>Photo: Refugees at a reception centre on the Ukraine/Poland border – Bekki Frost/Oxfam, March 2022</a:t>
            </a:r>
          </a:p>
          <a:p>
            <a:endParaRPr lang="en-GB" dirty="0"/>
          </a:p>
          <a:p>
            <a:r>
              <a:rPr lang="en-GB" b="1" dirty="0"/>
              <a:t>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UNHCR (2022) – ‘Operational Data Portal. Ukraine Refugee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Oxfam TSTAR PRO" panose="02000806030000020004" pitchFamily="50" charset="0"/>
                <a:ea typeface="Times New Roman" panose="02020603050405020304" pitchFamily="18" charset="0"/>
                <a:cs typeface="Times New Roman" panose="02020603050405020304" pitchFamily="18" charset="0"/>
              </a:rPr>
              <a:t>Migration Observatory (2023) – Ukrainian Migration to the UK.</a:t>
            </a: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b="0" dirty="0"/>
          </a:p>
          <a:p>
            <a:endParaRPr lang="en-GB" dirty="0"/>
          </a:p>
        </p:txBody>
      </p:sp>
      <p:sp>
        <p:nvSpPr>
          <p:cNvPr id="4" name="Slide Number Placeholder 3"/>
          <p:cNvSpPr>
            <a:spLocks noGrp="1"/>
          </p:cNvSpPr>
          <p:nvPr>
            <p:ph type="sldNum" sz="quarter" idx="5"/>
          </p:nvPr>
        </p:nvSpPr>
        <p:spPr/>
        <p:txBody>
          <a:bodyPr/>
          <a:lstStyle/>
          <a:p>
            <a:fld id="{11F335DA-109E-4DD2-9AE2-9343AEC42298}" type="slidenum">
              <a:rPr lang="en-GB" smtClean="0"/>
              <a:pPr/>
              <a:t>6</a:t>
            </a:fld>
            <a:endParaRPr lang="en-GB"/>
          </a:p>
        </p:txBody>
      </p:sp>
    </p:spTree>
    <p:extLst>
      <p:ext uri="{BB962C8B-B14F-4D97-AF65-F5344CB8AC3E}">
        <p14:creationId xmlns:p14="http://schemas.microsoft.com/office/powerpoint/2010/main" val="342990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b="0" kern="1200" dirty="0">
                <a:solidFill>
                  <a:schemeClr val="tx1"/>
                </a:solidFill>
                <a:effectLst/>
                <a:latin typeface="+mn-lt"/>
                <a:ea typeface="+mn-ea"/>
                <a:cs typeface="+mn-cs"/>
              </a:rPr>
              <a:t>The Families Together campaign is calling for a change in the rules about refugee family reunion.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At present the only family members of refugees legally entitled to resettlement in the UK are a refugee’s partner, their children under 18 years old and, in exceptional circumstances, dependent children over 18. Other family members do not qualify.</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Therefore, the Families Together campaign calls for the following</a:t>
            </a:r>
          </a:p>
          <a:p>
            <a:endParaRPr lang="en-GB" sz="1200" b="0" kern="1200" dirty="0">
              <a:solidFill>
                <a:schemeClr val="tx1"/>
              </a:solidFill>
              <a:effectLst/>
              <a:latin typeface="+mn-lt"/>
              <a:ea typeface="+mn-ea"/>
              <a:cs typeface="+mn-cs"/>
            </a:endParaRPr>
          </a:p>
          <a:p>
            <a:pPr marL="228600" indent="-228600">
              <a:buAutoNum type="arabicPeriod"/>
            </a:pPr>
            <a:r>
              <a:rPr lang="en-GB" sz="1200" b="0" kern="1200" dirty="0">
                <a:solidFill>
                  <a:schemeClr val="tx1"/>
                </a:solidFill>
                <a:effectLst/>
                <a:latin typeface="+mn-lt"/>
                <a:ea typeface="+mn-ea"/>
                <a:cs typeface="+mn-cs"/>
              </a:rPr>
              <a:t>All refugees are treated equally and fairly, no matter where they are from</a:t>
            </a:r>
          </a:p>
          <a:p>
            <a:pPr marL="228600" indent="-228600">
              <a:buAutoNum type="arabicPeriod"/>
            </a:pPr>
            <a:r>
              <a:rPr lang="en-GB" sz="1200" b="0" kern="1200" dirty="0">
                <a:solidFill>
                  <a:schemeClr val="tx1"/>
                </a:solidFill>
                <a:effectLst/>
                <a:latin typeface="+mn-lt"/>
                <a:ea typeface="+mn-ea"/>
                <a:cs typeface="+mn-cs"/>
              </a:rPr>
              <a:t>Expand the definition of family so that sick or elderly parents who are dependent on their family in the UK can live here in safety with their families</a:t>
            </a:r>
          </a:p>
          <a:p>
            <a:pPr marL="228600" indent="-228600">
              <a:buAutoNum type="arabicPeriod"/>
            </a:pPr>
            <a:r>
              <a:rPr lang="en-GB" sz="1200" b="0" kern="1200" dirty="0">
                <a:solidFill>
                  <a:schemeClr val="tx1"/>
                </a:solidFill>
                <a:effectLst/>
                <a:latin typeface="+mn-lt"/>
                <a:ea typeface="+mn-ea"/>
                <a:cs typeface="+mn-cs"/>
              </a:rPr>
              <a:t>Reunite children with their parents. Child refugees in the UK should have the right to sponsor their close family to join them.</a:t>
            </a:r>
          </a:p>
          <a:p>
            <a:pPr marL="228600" indent="-228600">
              <a:buAutoNum type="arabicPeriod"/>
            </a:pPr>
            <a:r>
              <a:rPr lang="en-GB" sz="1200" b="0" kern="1200" dirty="0">
                <a:solidFill>
                  <a:schemeClr val="tx1"/>
                </a:solidFill>
                <a:effectLst/>
                <a:latin typeface="+mn-lt"/>
                <a:ea typeface="+mn-ea"/>
                <a:cs typeface="+mn-cs"/>
              </a:rPr>
              <a:t>Bring back legal aid, so refugees have the support they need to make the complicated applications to sponsor family members to </a:t>
            </a:r>
            <a:r>
              <a:rPr lang="en-GB" sz="1200" b="0" kern="1200">
                <a:solidFill>
                  <a:schemeClr val="tx1"/>
                </a:solidFill>
                <a:effectLst/>
                <a:latin typeface="+mn-lt"/>
                <a:ea typeface="+mn-ea"/>
                <a:cs typeface="+mn-cs"/>
              </a:rPr>
              <a:t>join them</a:t>
            </a:r>
            <a:r>
              <a:rPr lang="en-GB" sz="1200" b="0" kern="1200" dirty="0">
                <a:solidFill>
                  <a:schemeClr val="tx1"/>
                </a:solidFill>
                <a:effectLst/>
                <a:latin typeface="+mn-lt"/>
                <a:ea typeface="+mn-ea"/>
                <a:cs typeface="+mn-cs"/>
              </a:rPr>
              <a:t>.</a:t>
            </a:r>
          </a:p>
          <a:p>
            <a:pPr marL="228600" indent="-228600">
              <a:buAutoNum type="arabicPeriod"/>
            </a:pPr>
            <a:endParaRPr lang="en-GB" sz="1200" b="0" kern="1200" dirty="0">
              <a:solidFill>
                <a:schemeClr val="tx1"/>
              </a:solidFill>
              <a:effectLst/>
              <a:latin typeface="+mn-lt"/>
              <a:ea typeface="+mn-ea"/>
              <a:cs typeface="+mn-cs"/>
            </a:endParaRPr>
          </a:p>
          <a:p>
            <a:pPr marL="0" indent="0">
              <a:buNone/>
            </a:pPr>
            <a:r>
              <a:rPr lang="en-GB" sz="1200" b="0" kern="1200" dirty="0">
                <a:solidFill>
                  <a:schemeClr val="tx1"/>
                </a:solidFill>
                <a:effectLst/>
                <a:latin typeface="+mn-lt"/>
                <a:ea typeface="+mn-ea"/>
                <a:cs typeface="+mn-cs"/>
              </a:rPr>
              <a:t>Refugee rules can be changed by the Home Secretary without a new law. So, it’s important to show MPs from all parties that young people are calling for change. This is how to convince MPs to take action in Parliament and help change the rules. </a:t>
            </a:r>
          </a:p>
          <a:p>
            <a:endParaRPr lang="en-GB" baseline="0" dirty="0"/>
          </a:p>
          <a:p>
            <a:r>
              <a:rPr lang="en-GB" u="sng" baseline="0" dirty="0"/>
              <a:t>Here’s how you can have your say and help to bring refugee families together</a:t>
            </a:r>
            <a:r>
              <a:rPr lang="en-GB" baseline="0" dirty="0"/>
              <a:t>.</a:t>
            </a:r>
          </a:p>
          <a:p>
            <a:endParaRPr lang="en-GB" baseline="0" dirty="0">
              <a:solidFill>
                <a:srgbClr val="FF0000"/>
              </a:solidFill>
            </a:endParaRPr>
          </a:p>
          <a:p>
            <a:r>
              <a:rPr lang="en-GB" baseline="0" dirty="0">
                <a:solidFill>
                  <a:srgbClr val="FF0000"/>
                </a:solidFill>
              </a:rPr>
              <a:t>Think about creative ways of how you could collect messages to send to your MP. We have some templates you could use, but also think creatively and design your own ideas. The campaign has been using the idea of jigsaw pieces to represent the missing pieces in families’ lives, so you could be creative and design your own jigsaw pieces.</a:t>
            </a:r>
          </a:p>
          <a:p>
            <a:endParaRPr lang="en-GB" baseline="0" dirty="0">
              <a:solidFill>
                <a:srgbClr val="FF0000"/>
              </a:solidFill>
            </a:endParaRPr>
          </a:p>
          <a:p>
            <a:r>
              <a:rPr lang="en-GB" baseline="0" dirty="0">
                <a:solidFill>
                  <a:srgbClr val="FF0000"/>
                </a:solidFill>
              </a:rPr>
              <a:t>When you’ve finished collect all your messages together</a:t>
            </a:r>
            <a:r>
              <a:rPr lang="en-GB" dirty="0">
                <a:solidFill>
                  <a:srgbClr val="FF0000"/>
                </a:solidFill>
              </a:rPr>
              <a:t> </a:t>
            </a:r>
            <a:r>
              <a:rPr lang="en-GB" baseline="0" dirty="0">
                <a:solidFill>
                  <a:srgbClr val="FF0000"/>
                </a:solidFill>
              </a:rPr>
              <a:t>to</a:t>
            </a:r>
            <a:r>
              <a:rPr lang="en-GB" dirty="0">
                <a:solidFill>
                  <a:srgbClr val="FF0000"/>
                </a:solidFill>
              </a:rPr>
              <a:t> send to your MP. If it’s possible meet your MP online or face to face to explain your campaign and why you’re calling for refugee family reunion.</a:t>
            </a:r>
          </a:p>
          <a:p>
            <a:endParaRPr lang="en-GB" baseline="0" dirty="0">
              <a:solidFill>
                <a:srgbClr val="FF0000"/>
              </a:solidFill>
              <a:cs typeface="Calibri"/>
            </a:endParaRPr>
          </a:p>
          <a:p>
            <a:r>
              <a:rPr lang="en-GB" baseline="0" dirty="0">
                <a:solidFill>
                  <a:srgbClr val="FF0000"/>
                </a:solidFill>
                <a:cs typeface="Calibri"/>
              </a:rPr>
              <a:t>And if you’re a school who has joined Schools of Sanctuary, you may submit this campaign in your portfolio</a:t>
            </a:r>
          </a:p>
          <a:p>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11F335DA-109E-4DD2-9AE2-9343AEC42298}"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Families Together is one of many campaigns which challenge different aspects of the UK’s asylum and refugee system.</a:t>
            </a:r>
          </a:p>
          <a:p>
            <a:r>
              <a:rPr lang="en-GB" dirty="0"/>
              <a:t>Here are several others. You could also research these campaigns and get involved to support their aims.</a:t>
            </a:r>
          </a:p>
          <a:p>
            <a:endParaRPr lang="en-GB" dirty="0"/>
          </a:p>
          <a:p>
            <a:r>
              <a:rPr lang="en-GB" dirty="0"/>
              <a:t>Thank you</a:t>
            </a:r>
          </a:p>
        </p:txBody>
      </p:sp>
      <p:sp>
        <p:nvSpPr>
          <p:cNvPr id="4" name="Slide Number Placeholder 3"/>
          <p:cNvSpPr>
            <a:spLocks noGrp="1"/>
          </p:cNvSpPr>
          <p:nvPr>
            <p:ph type="sldNum" sz="quarter" idx="5"/>
          </p:nvPr>
        </p:nvSpPr>
        <p:spPr/>
        <p:txBody>
          <a:bodyPr/>
          <a:lstStyle/>
          <a:p>
            <a:fld id="{11F335DA-109E-4DD2-9AE2-9343AEC42298}" type="slidenum">
              <a:rPr lang="en-GB" smtClean="0"/>
              <a:pPr/>
              <a:t>8</a:t>
            </a:fld>
            <a:endParaRPr lang="en-GB"/>
          </a:p>
        </p:txBody>
      </p:sp>
    </p:spTree>
    <p:extLst>
      <p:ext uri="{BB962C8B-B14F-4D97-AF65-F5344CB8AC3E}">
        <p14:creationId xmlns:p14="http://schemas.microsoft.com/office/powerpoint/2010/main" val="4075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F5524-51B2-4E97-AD24-1E82C546834E}" type="datetimeFigureOut">
              <a:rPr lang="en-GB" smtClean="0"/>
              <a:pPr/>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7B5860-810B-4B44-A7EE-5BFDB81E093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F5524-51B2-4E97-AD24-1E82C546834E}" type="datetimeFigureOut">
              <a:rPr lang="en-GB" smtClean="0"/>
              <a:pPr/>
              <a:t>24/10/2023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B5860-810B-4B44-A7EE-5BFDB81E093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E90263-0EC1-4D3A-8F7D-565297DC4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63" y="1052736"/>
            <a:ext cx="7710673" cy="3499746"/>
          </a:xfrm>
          <a:prstGeom prst="rect">
            <a:avLst/>
          </a:prstGeom>
        </p:spPr>
      </p:pic>
      <p:pic>
        <p:nvPicPr>
          <p:cNvPr id="5" name="Picture 4" descr="A logo with two people holding hands&#10;&#10;Description automatically generated">
            <a:extLst>
              <a:ext uri="{FF2B5EF4-FFF2-40B4-BE49-F238E27FC236}">
                <a16:creationId xmlns:a16="http://schemas.microsoft.com/office/drawing/2014/main" id="{A779F7A1-337A-902B-7A75-060614BBD1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296" y="5125120"/>
            <a:ext cx="1732880" cy="17328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235BF5-54C9-4922-9FD9-C3155ECC7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56"/>
            <a:ext cx="9144000" cy="6855858"/>
          </a:xfrm>
          <a:prstGeom prst="rect">
            <a:avLst/>
          </a:prstGeom>
        </p:spPr>
      </p:pic>
      <p:sp>
        <p:nvSpPr>
          <p:cNvPr id="5" name="TextBox 4">
            <a:extLst>
              <a:ext uri="{FF2B5EF4-FFF2-40B4-BE49-F238E27FC236}">
                <a16:creationId xmlns:a16="http://schemas.microsoft.com/office/drawing/2014/main" id="{B143D35C-2775-4F4B-A16C-288FDCB82547}"/>
              </a:ext>
            </a:extLst>
          </p:cNvPr>
          <p:cNvSpPr txBox="1"/>
          <p:nvPr/>
        </p:nvSpPr>
        <p:spPr>
          <a:xfrm>
            <a:off x="25962" y="5877272"/>
            <a:ext cx="8002421" cy="923330"/>
          </a:xfrm>
          <a:prstGeom prst="rect">
            <a:avLst/>
          </a:prstGeom>
          <a:noFill/>
        </p:spPr>
        <p:txBody>
          <a:bodyPr wrap="square" rtlCol="0">
            <a:spAutoFit/>
          </a:bodyPr>
          <a:lstStyle/>
          <a:p>
            <a:r>
              <a:rPr lang="en-GB" sz="5400" b="1" dirty="0">
                <a:solidFill>
                  <a:schemeClr val="bg1"/>
                </a:solidFill>
              </a:rPr>
              <a:t>Cox’s Bazar, Bangladesh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934670"/>
            <a:ext cx="9144000" cy="923330"/>
          </a:xfrm>
          <a:prstGeom prst="rect">
            <a:avLst/>
          </a:prstGeom>
          <a:noFill/>
        </p:spPr>
        <p:txBody>
          <a:bodyPr wrap="square" rtlCol="0">
            <a:spAutoFit/>
          </a:bodyPr>
          <a:lstStyle/>
          <a:p>
            <a:r>
              <a:rPr lang="en-US" sz="5400" b="1" dirty="0"/>
              <a:t>Refugees in Europe</a:t>
            </a:r>
            <a:endParaRPr lang="en-GB" sz="5400" b="1" dirty="0"/>
          </a:p>
        </p:txBody>
      </p:sp>
      <p:pic>
        <p:nvPicPr>
          <p:cNvPr id="7" name="Picture 6">
            <a:extLst>
              <a:ext uri="{FF2B5EF4-FFF2-40B4-BE49-F238E27FC236}">
                <a16:creationId xmlns:a16="http://schemas.microsoft.com/office/drawing/2014/main" id="{5EEF82AB-7229-41F4-87CB-57030FAC2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315" y="6185967"/>
            <a:ext cx="1241046" cy="563290"/>
          </a:xfrm>
          <a:prstGeom prst="rect">
            <a:avLst/>
          </a:prstGeom>
        </p:spPr>
      </p:pic>
      <p:pic>
        <p:nvPicPr>
          <p:cNvPr id="11" name="Picture 10">
            <a:extLst>
              <a:ext uri="{FF2B5EF4-FFF2-40B4-BE49-F238E27FC236}">
                <a16:creationId xmlns:a16="http://schemas.microsoft.com/office/drawing/2014/main" id="{0CA299A5-2898-4FF0-BA6C-82E2EE0BF41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9144000" cy="6093230"/>
          </a:xfrm>
          <a:prstGeom prst="rect">
            <a:avLst/>
          </a:prstGeom>
        </p:spPr>
      </p:pic>
      <p:sp>
        <p:nvSpPr>
          <p:cNvPr id="12" name="TextBox 11">
            <a:extLst>
              <a:ext uri="{FF2B5EF4-FFF2-40B4-BE49-F238E27FC236}">
                <a16:creationId xmlns:a16="http://schemas.microsoft.com/office/drawing/2014/main" id="{EF4640B9-1F03-4527-A9B9-32385465E90D}"/>
              </a:ext>
            </a:extLst>
          </p:cNvPr>
          <p:cNvSpPr txBox="1"/>
          <p:nvPr/>
        </p:nvSpPr>
        <p:spPr>
          <a:xfrm>
            <a:off x="-34281" y="0"/>
            <a:ext cx="4788024" cy="923330"/>
          </a:xfrm>
          <a:prstGeom prst="rect">
            <a:avLst/>
          </a:prstGeom>
          <a:noFill/>
        </p:spPr>
        <p:txBody>
          <a:bodyPr wrap="square" rtlCol="0">
            <a:spAutoFit/>
          </a:bodyPr>
          <a:lstStyle/>
          <a:p>
            <a:r>
              <a:rPr lang="en-GB" sz="5400" b="1" dirty="0">
                <a:solidFill>
                  <a:schemeClr val="bg1"/>
                </a:solidFill>
              </a:rPr>
              <a:t>Lesbos, Greece</a:t>
            </a:r>
          </a:p>
        </p:txBody>
      </p:sp>
      <p:pic>
        <p:nvPicPr>
          <p:cNvPr id="4" name="Picture 3" descr="A logo with two people holding hands&#10;&#10;Description automatically generated">
            <a:extLst>
              <a:ext uri="{FF2B5EF4-FFF2-40B4-BE49-F238E27FC236}">
                <a16:creationId xmlns:a16="http://schemas.microsoft.com/office/drawing/2014/main" id="{B7482FB2-358B-CB89-3065-DF6A5F391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161" y="6093230"/>
            <a:ext cx="764770" cy="7647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021288"/>
            <a:ext cx="9144000" cy="923330"/>
          </a:xfrm>
          <a:prstGeom prst="rect">
            <a:avLst/>
          </a:prstGeom>
          <a:noFill/>
        </p:spPr>
        <p:txBody>
          <a:bodyPr wrap="square" rtlCol="0">
            <a:spAutoFit/>
          </a:bodyPr>
          <a:lstStyle/>
          <a:p>
            <a:r>
              <a:rPr lang="en-US" sz="5400" b="1" dirty="0"/>
              <a:t>4/10 of refugees are children</a:t>
            </a:r>
            <a:endParaRPr lang="en-GB" sz="5400" b="1" dirty="0"/>
          </a:p>
        </p:txBody>
      </p:sp>
      <p:pic>
        <p:nvPicPr>
          <p:cNvPr id="4" name="Picture 3" descr="A group of people standing next to a fence&#10;&#10;Description automatically generated">
            <a:extLst>
              <a:ext uri="{FF2B5EF4-FFF2-40B4-BE49-F238E27FC236}">
                <a16:creationId xmlns:a16="http://schemas.microsoft.com/office/drawing/2014/main" id="{C930DD96-0797-ACC0-3F2D-10EA43B1D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1324" cy="60859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 y="5900009"/>
            <a:ext cx="9144000" cy="923330"/>
          </a:xfrm>
          <a:prstGeom prst="rect">
            <a:avLst/>
          </a:prstGeom>
          <a:noFill/>
        </p:spPr>
        <p:txBody>
          <a:bodyPr wrap="square" rtlCol="0">
            <a:spAutoFit/>
          </a:bodyPr>
          <a:lstStyle/>
          <a:p>
            <a:r>
              <a:rPr lang="en-US" sz="5400" b="1"/>
              <a:t>Refugees in the UK</a:t>
            </a:r>
            <a:endParaRPr lang="en-GB" sz="5400" b="1" dirty="0"/>
          </a:p>
        </p:txBody>
      </p:sp>
      <p:pic>
        <p:nvPicPr>
          <p:cNvPr id="7" name="Picture 6">
            <a:extLst>
              <a:ext uri="{FF2B5EF4-FFF2-40B4-BE49-F238E27FC236}">
                <a16:creationId xmlns:a16="http://schemas.microsoft.com/office/drawing/2014/main" id="{8A45578B-F538-489B-857C-CE1CFFA91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315" y="6185967"/>
            <a:ext cx="1241046" cy="563290"/>
          </a:xfrm>
          <a:prstGeom prst="rect">
            <a:avLst/>
          </a:prstGeom>
        </p:spPr>
      </p:pic>
      <p:pic>
        <p:nvPicPr>
          <p:cNvPr id="2" name="Picture 1" descr="A logo with two people holding hands&#10;&#10;Description automatically generated">
            <a:extLst>
              <a:ext uri="{FF2B5EF4-FFF2-40B4-BE49-F238E27FC236}">
                <a16:creationId xmlns:a16="http://schemas.microsoft.com/office/drawing/2014/main" id="{CEA7218E-5353-D548-27A7-87BF42B3A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161" y="6093230"/>
            <a:ext cx="764770" cy="764770"/>
          </a:xfrm>
          <a:prstGeom prst="rect">
            <a:avLst/>
          </a:prstGeom>
        </p:spPr>
      </p:pic>
      <p:pic>
        <p:nvPicPr>
          <p:cNvPr id="5" name="Picture 4" descr="A group of people holding up colorful letters&#10;&#10;Description automatically generated">
            <a:extLst>
              <a:ext uri="{FF2B5EF4-FFF2-40B4-BE49-F238E27FC236}">
                <a16:creationId xmlns:a16="http://schemas.microsoft.com/office/drawing/2014/main" id="{DAB859CF-6206-3F2F-0A03-1665B7FAA8E3}"/>
              </a:ext>
            </a:extLst>
          </p:cNvPr>
          <p:cNvPicPr>
            <a:picLocks noChangeAspect="1"/>
          </p:cNvPicPr>
          <p:nvPr/>
        </p:nvPicPr>
        <p:blipFill rotWithShape="1">
          <a:blip r:embed="rId5">
            <a:extLst>
              <a:ext uri="{28A0092B-C50C-407E-A947-70E740481C1C}">
                <a14:useLocalDpi xmlns:a14="http://schemas.microsoft.com/office/drawing/2010/main" val="0"/>
              </a:ext>
            </a:extLst>
          </a:blip>
          <a:srcRect t="3204"/>
          <a:stretch/>
        </p:blipFill>
        <p:spPr>
          <a:xfrm>
            <a:off x="-417" y="0"/>
            <a:ext cx="9144000" cy="59006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0DBC87-537D-44D3-A40C-73FA6A8A9C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576"/>
            <a:ext cx="9144000" cy="6102626"/>
          </a:xfrm>
          <a:prstGeom prst="rect">
            <a:avLst/>
          </a:prstGeom>
        </p:spPr>
      </p:pic>
      <p:sp>
        <p:nvSpPr>
          <p:cNvPr id="4" name="TextBox 3">
            <a:extLst>
              <a:ext uri="{FF2B5EF4-FFF2-40B4-BE49-F238E27FC236}">
                <a16:creationId xmlns:a16="http://schemas.microsoft.com/office/drawing/2014/main" id="{65DFD43C-76D8-4DA6-B32B-6530B166822A}"/>
              </a:ext>
            </a:extLst>
          </p:cNvPr>
          <p:cNvSpPr txBox="1"/>
          <p:nvPr/>
        </p:nvSpPr>
        <p:spPr>
          <a:xfrm>
            <a:off x="0" y="5967244"/>
            <a:ext cx="9144000" cy="923330"/>
          </a:xfrm>
          <a:prstGeom prst="rect">
            <a:avLst/>
          </a:prstGeom>
          <a:noFill/>
        </p:spPr>
        <p:txBody>
          <a:bodyPr wrap="square" rtlCol="0">
            <a:spAutoFit/>
          </a:bodyPr>
          <a:lstStyle/>
          <a:p>
            <a:r>
              <a:rPr lang="en-US" sz="5400" b="1" dirty="0"/>
              <a:t>Refugees from Ukraine</a:t>
            </a:r>
            <a:endParaRPr lang="en-GB" sz="5400" b="1" dirty="0"/>
          </a:p>
        </p:txBody>
      </p:sp>
      <p:pic>
        <p:nvPicPr>
          <p:cNvPr id="5" name="Picture 4">
            <a:extLst>
              <a:ext uri="{FF2B5EF4-FFF2-40B4-BE49-F238E27FC236}">
                <a16:creationId xmlns:a16="http://schemas.microsoft.com/office/drawing/2014/main" id="{E4BC79AD-183B-4BFB-B542-B9D1CD2D9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204956"/>
            <a:ext cx="1241046" cy="563290"/>
          </a:xfrm>
          <a:prstGeom prst="rect">
            <a:avLst/>
          </a:prstGeom>
        </p:spPr>
      </p:pic>
      <p:pic>
        <p:nvPicPr>
          <p:cNvPr id="6" name="Picture 5" descr="A logo with two people holding hands&#10;&#10;Description automatically generated">
            <a:extLst>
              <a:ext uri="{FF2B5EF4-FFF2-40B4-BE49-F238E27FC236}">
                <a16:creationId xmlns:a16="http://schemas.microsoft.com/office/drawing/2014/main" id="{9443BC13-A462-A871-A084-2C092F613D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8530" y="6115202"/>
            <a:ext cx="733830" cy="733830"/>
          </a:xfrm>
          <a:prstGeom prst="rect">
            <a:avLst/>
          </a:prstGeom>
        </p:spPr>
      </p:pic>
    </p:spTree>
    <p:extLst>
      <p:ext uri="{BB962C8B-B14F-4D97-AF65-F5344CB8AC3E}">
        <p14:creationId xmlns:p14="http://schemas.microsoft.com/office/powerpoint/2010/main" val="180943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5934670"/>
            <a:ext cx="5184576" cy="923330"/>
          </a:xfrm>
          <a:prstGeom prst="rect">
            <a:avLst/>
          </a:prstGeom>
          <a:noFill/>
        </p:spPr>
        <p:txBody>
          <a:bodyPr wrap="square" rtlCol="0">
            <a:spAutoFit/>
          </a:bodyPr>
          <a:lstStyle/>
          <a:p>
            <a:r>
              <a:rPr lang="en-US" sz="5400" b="1" dirty="0"/>
              <a:t>Change the rules</a:t>
            </a:r>
            <a:endParaRPr lang="en-GB" sz="5400" b="1" dirty="0"/>
          </a:p>
        </p:txBody>
      </p:sp>
      <p:graphicFrame>
        <p:nvGraphicFramePr>
          <p:cNvPr id="5" name="Object 4">
            <a:extLst>
              <a:ext uri="{FF2B5EF4-FFF2-40B4-BE49-F238E27FC236}">
                <a16:creationId xmlns:a16="http://schemas.microsoft.com/office/drawing/2014/main" id="{62848D22-4A80-4FB4-AC67-37DAC72BA151}"/>
              </a:ext>
            </a:extLst>
          </p:cNvPr>
          <p:cNvGraphicFramePr>
            <a:graphicFrameLocks noChangeAspect="1"/>
          </p:cNvGraphicFramePr>
          <p:nvPr>
            <p:extLst>
              <p:ext uri="{D42A27DB-BD31-4B8C-83A1-F6EECF244321}">
                <p14:modId xmlns:p14="http://schemas.microsoft.com/office/powerpoint/2010/main" val="1736340313"/>
              </p:ext>
            </p:extLst>
          </p:nvPr>
        </p:nvGraphicFramePr>
        <p:xfrm>
          <a:off x="179512" y="92073"/>
          <a:ext cx="4104457" cy="5805198"/>
        </p:xfrm>
        <a:graphic>
          <a:graphicData uri="http://schemas.openxmlformats.org/presentationml/2006/ole">
            <mc:AlternateContent xmlns:mc="http://schemas.openxmlformats.org/markup-compatibility/2006">
              <mc:Choice xmlns:v="urn:schemas-microsoft-com:vml" Requires="v">
                <p:oleObj name="Acrobat Document" r:id="rId3" imgW="8019810" imgH="11344275" progId="AcroExch.Document.DC">
                  <p:embed/>
                </p:oleObj>
              </mc:Choice>
              <mc:Fallback>
                <p:oleObj name="Acrobat Document" r:id="rId3" imgW="8019810" imgH="11344275" progId="AcroExch.Document.DC">
                  <p:embed/>
                  <p:pic>
                    <p:nvPicPr>
                      <p:cNvPr id="5" name="Object 4">
                        <a:extLst>
                          <a:ext uri="{FF2B5EF4-FFF2-40B4-BE49-F238E27FC236}">
                            <a16:creationId xmlns:a16="http://schemas.microsoft.com/office/drawing/2014/main" id="{62848D22-4A80-4FB4-AC67-37DAC72BA151}"/>
                          </a:ext>
                        </a:extLst>
                      </p:cNvPr>
                      <p:cNvPicPr/>
                      <p:nvPr/>
                    </p:nvPicPr>
                    <p:blipFill>
                      <a:blip r:embed="rId4"/>
                      <a:stretch>
                        <a:fillRect/>
                      </a:stretch>
                    </p:blipFill>
                    <p:spPr>
                      <a:xfrm>
                        <a:off x="179512" y="92073"/>
                        <a:ext cx="4104457" cy="5805198"/>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7E871C-18F8-4196-AAC1-D680860075B4}"/>
              </a:ext>
            </a:extLst>
          </p:cNvPr>
          <p:cNvGraphicFramePr>
            <a:graphicFrameLocks noChangeAspect="1"/>
          </p:cNvGraphicFramePr>
          <p:nvPr>
            <p:extLst>
              <p:ext uri="{D42A27DB-BD31-4B8C-83A1-F6EECF244321}">
                <p14:modId xmlns:p14="http://schemas.microsoft.com/office/powerpoint/2010/main" val="2308929664"/>
              </p:ext>
            </p:extLst>
          </p:nvPr>
        </p:nvGraphicFramePr>
        <p:xfrm>
          <a:off x="4587428" y="92074"/>
          <a:ext cx="4104457" cy="5805198"/>
        </p:xfrm>
        <a:graphic>
          <a:graphicData uri="http://schemas.openxmlformats.org/presentationml/2006/ole">
            <mc:AlternateContent xmlns:mc="http://schemas.openxmlformats.org/markup-compatibility/2006">
              <mc:Choice xmlns:v="urn:schemas-microsoft-com:vml" Requires="v">
                <p:oleObj name="Acrobat Document" r:id="rId5" imgW="8019810" imgH="11344275" progId="AcroExch.Document.DC">
                  <p:embed/>
                </p:oleObj>
              </mc:Choice>
              <mc:Fallback>
                <p:oleObj name="Acrobat Document" r:id="rId5" imgW="8019810" imgH="11344275" progId="AcroExch.Document.DC">
                  <p:embed/>
                  <p:pic>
                    <p:nvPicPr>
                      <p:cNvPr id="9" name="Object 8">
                        <a:extLst>
                          <a:ext uri="{FF2B5EF4-FFF2-40B4-BE49-F238E27FC236}">
                            <a16:creationId xmlns:a16="http://schemas.microsoft.com/office/drawing/2014/main" id="{F07E871C-18F8-4196-AAC1-D680860075B4}"/>
                          </a:ext>
                        </a:extLst>
                      </p:cNvPr>
                      <p:cNvPicPr/>
                      <p:nvPr/>
                    </p:nvPicPr>
                    <p:blipFill>
                      <a:blip r:embed="rId4"/>
                      <a:stretch>
                        <a:fillRect/>
                      </a:stretch>
                    </p:blipFill>
                    <p:spPr>
                      <a:xfrm>
                        <a:off x="4587428" y="92074"/>
                        <a:ext cx="4104457" cy="580519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F7584E55-B47A-43DA-B067-2C1FF4443D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4315" y="6185967"/>
            <a:ext cx="1241046" cy="563290"/>
          </a:xfrm>
          <a:prstGeom prst="rect">
            <a:avLst/>
          </a:prstGeom>
        </p:spPr>
      </p:pic>
      <p:pic>
        <p:nvPicPr>
          <p:cNvPr id="3" name="Picture 2" descr="A logo with two people holding hands&#10;&#10;Description automatically generated">
            <a:extLst>
              <a:ext uri="{FF2B5EF4-FFF2-40B4-BE49-F238E27FC236}">
                <a16:creationId xmlns:a16="http://schemas.microsoft.com/office/drawing/2014/main" id="{031D7652-FCC9-957E-B74C-2788F85FA9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0161" y="6093230"/>
            <a:ext cx="764770" cy="7647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8BF44-CE82-442B-830F-FD9574FD9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47" y="442062"/>
            <a:ext cx="4255371" cy="1931442"/>
          </a:xfrm>
          <a:prstGeom prst="rect">
            <a:avLst/>
          </a:prstGeom>
        </p:spPr>
      </p:pic>
      <p:pic>
        <p:nvPicPr>
          <p:cNvPr id="5" name="Picture 4" descr="Logo&#10;&#10;Description automatically generated">
            <a:extLst>
              <a:ext uri="{FF2B5EF4-FFF2-40B4-BE49-F238E27FC236}">
                <a16:creationId xmlns:a16="http://schemas.microsoft.com/office/drawing/2014/main" id="{4A04D7FC-E458-4D8A-81A1-93EDE5FC07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009" y="442061"/>
            <a:ext cx="2455553" cy="1931443"/>
          </a:xfrm>
          <a:prstGeom prst="rect">
            <a:avLst/>
          </a:prstGeom>
        </p:spPr>
      </p:pic>
      <p:pic>
        <p:nvPicPr>
          <p:cNvPr id="7" name="Picture 6" descr="Logo&#10;&#10;Description automatically generated">
            <a:extLst>
              <a:ext uri="{FF2B5EF4-FFF2-40B4-BE49-F238E27FC236}">
                <a16:creationId xmlns:a16="http://schemas.microsoft.com/office/drawing/2014/main" id="{CAC1C142-01FC-4B8B-B4DB-8E41BC9BC9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801" b="18644"/>
          <a:stretch/>
        </p:blipFill>
        <p:spPr>
          <a:xfrm>
            <a:off x="323528" y="2996952"/>
            <a:ext cx="2780928" cy="1656185"/>
          </a:xfrm>
          <a:prstGeom prst="rect">
            <a:avLst/>
          </a:prstGeom>
        </p:spPr>
      </p:pic>
      <p:pic>
        <p:nvPicPr>
          <p:cNvPr id="9" name="Picture 8" descr="Text&#10;&#10;Description automatically generated">
            <a:extLst>
              <a:ext uri="{FF2B5EF4-FFF2-40B4-BE49-F238E27FC236}">
                <a16:creationId xmlns:a16="http://schemas.microsoft.com/office/drawing/2014/main" id="{79524E09-FA2E-46A4-9F41-306B315E50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960" r="8623" b="20748"/>
          <a:stretch/>
        </p:blipFill>
        <p:spPr>
          <a:xfrm>
            <a:off x="5611609" y="2503064"/>
            <a:ext cx="3379512" cy="2383217"/>
          </a:xfrm>
          <a:prstGeom prst="rect">
            <a:avLst/>
          </a:prstGeom>
        </p:spPr>
      </p:pic>
      <p:pic>
        <p:nvPicPr>
          <p:cNvPr id="13" name="Picture 12" descr="Text&#10;&#10;Description automatically generated">
            <a:extLst>
              <a:ext uri="{FF2B5EF4-FFF2-40B4-BE49-F238E27FC236}">
                <a16:creationId xmlns:a16="http://schemas.microsoft.com/office/drawing/2014/main" id="{D6BEB1B4-D6E3-445E-98A6-4E7DDFA449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622" b="16594"/>
          <a:stretch/>
        </p:blipFill>
        <p:spPr>
          <a:xfrm>
            <a:off x="6023889" y="4886281"/>
            <a:ext cx="3120111" cy="1801882"/>
          </a:xfrm>
          <a:prstGeom prst="rect">
            <a:avLst/>
          </a:prstGeom>
        </p:spPr>
      </p:pic>
      <p:pic>
        <p:nvPicPr>
          <p:cNvPr id="4" name="Picture 3" descr="Logo&#10;&#10;Description automatically generated">
            <a:extLst>
              <a:ext uri="{FF2B5EF4-FFF2-40B4-BE49-F238E27FC236}">
                <a16:creationId xmlns:a16="http://schemas.microsoft.com/office/drawing/2014/main" id="{AC89DB1C-C06C-4AAD-83C0-7929C5F809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8129" y="2708920"/>
            <a:ext cx="2492896" cy="2492896"/>
          </a:xfrm>
          <a:prstGeom prst="rect">
            <a:avLst/>
          </a:prstGeom>
        </p:spPr>
      </p:pic>
      <p:pic>
        <p:nvPicPr>
          <p:cNvPr id="6" name="Picture 5" descr="A logo with two people holding hands&#10;&#10;Description automatically generated">
            <a:extLst>
              <a:ext uri="{FF2B5EF4-FFF2-40B4-BE49-F238E27FC236}">
                <a16:creationId xmlns:a16="http://schemas.microsoft.com/office/drawing/2014/main" id="{83257965-E585-6306-E302-4CEBD7D4C53D}"/>
              </a:ext>
            </a:extLst>
          </p:cNvPr>
          <p:cNvPicPr>
            <a:picLocks noChangeAspect="1"/>
          </p:cNvPicPr>
          <p:nvPr/>
        </p:nvPicPr>
        <p:blipFill rotWithShape="1">
          <a:blip r:embed="rId9">
            <a:extLst>
              <a:ext uri="{28A0092B-C50C-407E-A947-70E740481C1C}">
                <a14:useLocalDpi xmlns:a14="http://schemas.microsoft.com/office/drawing/2010/main" val="0"/>
              </a:ext>
            </a:extLst>
          </a:blip>
          <a:srcRect t="10882" b="10535"/>
          <a:stretch/>
        </p:blipFill>
        <p:spPr>
          <a:xfrm>
            <a:off x="375365" y="4563934"/>
            <a:ext cx="2780928" cy="2185335"/>
          </a:xfrm>
          <a:prstGeom prst="rect">
            <a:avLst/>
          </a:prstGeom>
        </p:spPr>
      </p:pic>
    </p:spTree>
    <p:extLst>
      <p:ext uri="{BB962C8B-B14F-4D97-AF65-F5344CB8AC3E}">
        <p14:creationId xmlns:p14="http://schemas.microsoft.com/office/powerpoint/2010/main" val="3287076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2520</TotalTime>
  <Words>1853</Words>
  <Application>Microsoft Office PowerPoint</Application>
  <PresentationFormat>On-screen Show (4:3)</PresentationFormat>
  <Paragraphs>110</Paragraphs>
  <Slides>8</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Calibri</vt:lpstr>
      <vt:lpstr>Oxfam TSTAR PRO</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jmclaverty</dc:creator>
  <cp:lastModifiedBy>John Mclaverty</cp:lastModifiedBy>
  <cp:revision>231</cp:revision>
  <dcterms:created xsi:type="dcterms:W3CDTF">2016-05-19T13:38:09Z</dcterms:created>
  <dcterms:modified xsi:type="dcterms:W3CDTF">2023-10-24T16:09:20Z</dcterms:modified>
</cp:coreProperties>
</file>