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0"/>
  </p:notesMasterIdLst>
  <p:sldIdLst>
    <p:sldId id="256" r:id="rId6"/>
    <p:sldId id="257" r:id="rId7"/>
    <p:sldId id="258" r:id="rId8"/>
    <p:sldId id="259" r:id="rId9"/>
  </p:sldIdLst>
  <p:sldSz cx="18288000" cy="10287000"/>
  <p:notesSz cx="6858000" cy="9144000"/>
  <p:embeddedFontLst>
    <p:embeddedFont>
      <p:font typeface="Canva Sans Bold" charset="1" panose="020B0803030501040103"/>
      <p:regular r:id="rId13"/>
    </p:embeddedFont>
    <p:embeddedFont>
      <p:font typeface="Canva Sans" charset="1" panose="020B05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notesMasters/notesMaster1.xml" Type="http://schemas.openxmlformats.org/officeDocument/2006/relationships/notesMaster"/><Relationship Id="rId11" Target="theme/theme2.xml" Type="http://schemas.openxmlformats.org/officeDocument/2006/relationships/theme"/><Relationship Id="rId12" Target="notesSlides/notesSlide1.xml" Type="http://schemas.openxmlformats.org/officeDocument/2006/relationships/notesSlide"/><Relationship Id="rId13" Target="fonts/font13.fntdata" Type="http://schemas.openxmlformats.org/officeDocument/2006/relationships/font"/><Relationship Id="rId14" Target="fonts/font14.fntdata" Type="http://schemas.openxmlformats.org/officeDocument/2006/relationships/font"/><Relationship Id="rId15" Target="notesSlides/notesSlide2.xml" Type="http://schemas.openxmlformats.org/officeDocument/2006/relationships/notesSlide"/><Relationship Id="rId16" Target="notesSlides/notesSlide3.xml" Type="http://schemas.openxmlformats.org/officeDocument/2006/relationships/note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for a volunteer to answer the question. Answer is on the next slide.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pupils have had a minute to discuss their answers invite pupils to come up to the white board and using a red pen colour in areas that they think are most vulnerable to climate change. and using a blue pen invite them to colour in the areas they think are most responsible for causing climate change.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map provides a basic overview of the split between countries and regions that are historically, and presently, responsible for causing climate change (blue), and in red the countries and regions that have historically, and presently, experiencing the worst effects of climate change. </a:t>
            </a:r>
          </a:p>
          <a:p>
            <a:r>
              <a:rPr lang="en-US"/>
              <a:t/>
            </a:r>
          </a:p>
          <a:p>
            <a:r>
              <a:rPr lang="en-US"/>
              <a:t>Key points to make clear to pupils: </a:t>
            </a:r>
          </a:p>
          <a:p>
            <a:r>
              <a:rPr lang="en-US"/>
              <a:t/>
            </a:r>
          </a:p>
          <a:p>
            <a:r>
              <a:rPr lang="en-US"/>
              <a:t>This map is a broad overview and doesn't highlight all the complexity of the situation. For instance, China in recent years emits a lot of CO2, but have a huge population and are global leaders in developing renewable energy projects. Australia as a country is particularly vulnerable, but as a wealthier nation has emitted a lot of CO2 per person, and also has the economic and material resources to adapt to climate change. </a:t>
            </a:r>
          </a:p>
          <a:p>
            <a:r>
              <a:rPr lang="en-US"/>
              <a:t/>
            </a:r>
          </a:p>
          <a:p>
            <a:r>
              <a:rPr lang="en-US"/>
              <a:t>This map </a:t>
            </a:r>
          </a:p>
          <a:p>
            <a:r>
              <a:rPr lang="en-US"/>
              <a:t/>
            </a:r>
          </a:p>
          <a:p>
            <a:r>
              <a:rPr lang="en-US"/>
              <a:t>While it is important to highlight that climate change is a global phenomena - its impacts will be seen across the globe, wealthier nations have greater responsibility, as well as greater access to economic and material resources required to adapt. </a:t>
            </a:r>
          </a:p>
          <a:p>
            <a:r>
              <a:rPr lang="en-US"/>
              <a:t/>
            </a:r>
          </a:p>
          <a:p>
            <a:r>
              <a:rPr lang="en-US"/>
              <a:t>Please be clear to communicate that while the UK, among other global northern nations, bear responsibility - it is about our past and present COLLECTIVE responsibility, not INDIVIDUALS. Pupils should not come away from this activity feeling personal guilt.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44350" y="2379309"/>
            <a:ext cx="14389775" cy="1566544"/>
          </a:xfrm>
          <a:prstGeom prst="rect">
            <a:avLst/>
          </a:prstGeom>
        </p:spPr>
        <p:txBody>
          <a:bodyPr anchor="t" rtlCol="false" tIns="0" lIns="0" bIns="0" rIns="0">
            <a:spAutoFit/>
          </a:bodyPr>
          <a:lstStyle/>
          <a:p>
            <a:pPr algn="ctr">
              <a:lnSpc>
                <a:spcPts val="12880"/>
              </a:lnSpc>
            </a:pPr>
            <a:r>
              <a:rPr lang="en-US" sz="9200">
                <a:solidFill>
                  <a:srgbClr val="000000"/>
                </a:solidFill>
                <a:latin typeface="Canva Sans Bold"/>
              </a:rPr>
              <a:t>Mapping Climate Justice </a:t>
            </a:r>
          </a:p>
        </p:txBody>
      </p:sp>
      <p:sp>
        <p:nvSpPr>
          <p:cNvPr name="TextBox 3" id="3"/>
          <p:cNvSpPr txBox="true"/>
          <p:nvPr/>
        </p:nvSpPr>
        <p:spPr>
          <a:xfrm rot="0">
            <a:off x="9139238" y="4819967"/>
            <a:ext cx="9525" cy="580390"/>
          </a:xfrm>
          <a:prstGeom prst="rect">
            <a:avLst/>
          </a:prstGeom>
        </p:spPr>
        <p:txBody>
          <a:bodyPr anchor="t" rtlCol="false" tIns="0" lIns="0" bIns="0" rIns="0">
            <a:spAutoFit/>
          </a:bodyPr>
          <a:lstStyle/>
          <a:p>
            <a:pPr algn="ctr">
              <a:lnSpc>
                <a:spcPts val="4759"/>
              </a:lnSpc>
            </a:pPr>
          </a:p>
        </p:txBody>
      </p:sp>
      <p:sp>
        <p:nvSpPr>
          <p:cNvPr name="TextBox 4" id="4"/>
          <p:cNvSpPr txBox="true"/>
          <p:nvPr/>
        </p:nvSpPr>
        <p:spPr>
          <a:xfrm rot="0">
            <a:off x="1949112" y="4652327"/>
            <a:ext cx="13551455" cy="887095"/>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a:rPr>
              <a:t>Question: what does climate justice mean?</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0" y="3446110"/>
            <a:ext cx="18288000" cy="3309054"/>
          </a:xfrm>
          <a:prstGeom prst="rect">
            <a:avLst/>
          </a:prstGeom>
        </p:spPr>
        <p:txBody>
          <a:bodyPr anchor="t" rtlCol="false" tIns="0" lIns="0" bIns="0" rIns="0">
            <a:spAutoFit/>
          </a:bodyPr>
          <a:lstStyle/>
          <a:p>
            <a:pPr algn="ctr">
              <a:lnSpc>
                <a:spcPts val="6584"/>
              </a:lnSpc>
            </a:pPr>
            <a:r>
              <a:rPr lang="en-US" sz="4703">
                <a:solidFill>
                  <a:srgbClr val="000000"/>
                </a:solidFill>
                <a:latin typeface="Canva Sans Bold"/>
              </a:rPr>
              <a:t>Answer: Climate Justice means that the impacts of climate change are not experienced equally around the world; and the people who did the least to cause climate change are often experiencing its worst impacts.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7773978" y="-369630"/>
            <a:ext cx="7944386" cy="11026259"/>
          </a:xfrm>
          <a:custGeom>
            <a:avLst/>
            <a:gdLst/>
            <a:ahLst/>
            <a:cxnLst/>
            <a:rect r="r" b="b" t="t" l="l"/>
            <a:pathLst>
              <a:path h="11026259" w="7944386">
                <a:moveTo>
                  <a:pt x="0" y="0"/>
                </a:moveTo>
                <a:lnTo>
                  <a:pt x="7944385" y="0"/>
                </a:lnTo>
                <a:lnTo>
                  <a:pt x="7944385" y="11026260"/>
                </a:lnTo>
                <a:lnTo>
                  <a:pt x="0" y="11026260"/>
                </a:lnTo>
                <a:lnTo>
                  <a:pt x="0" y="0"/>
                </a:lnTo>
                <a:close/>
              </a:path>
            </a:pathLst>
          </a:custGeom>
          <a:blipFill>
            <a:blip r:embed="rId3"/>
            <a:stretch>
              <a:fillRect l="0" t="0" r="0" b="0"/>
            </a:stretch>
          </a:blipFill>
        </p:spPr>
      </p:sp>
      <p:sp>
        <p:nvSpPr>
          <p:cNvPr name="TextBox 3" id="3"/>
          <p:cNvSpPr txBox="true"/>
          <p:nvPr/>
        </p:nvSpPr>
        <p:spPr>
          <a:xfrm rot="0">
            <a:off x="0" y="1469473"/>
            <a:ext cx="6233041" cy="7290904"/>
          </a:xfrm>
          <a:prstGeom prst="rect">
            <a:avLst/>
          </a:prstGeom>
        </p:spPr>
        <p:txBody>
          <a:bodyPr anchor="t" rtlCol="false" tIns="0" lIns="0" bIns="0" rIns="0">
            <a:spAutoFit/>
          </a:bodyPr>
          <a:lstStyle/>
          <a:p>
            <a:pPr algn="ctr">
              <a:lnSpc>
                <a:spcPts val="4489"/>
              </a:lnSpc>
            </a:pPr>
            <a:r>
              <a:rPr lang="en-US" sz="3206">
                <a:solidFill>
                  <a:srgbClr val="000000"/>
                </a:solidFill>
                <a:latin typeface="Canva Sans Bold"/>
              </a:rPr>
              <a:t>You need 2 colour pencils</a:t>
            </a:r>
          </a:p>
          <a:p>
            <a:pPr algn="ctr">
              <a:lnSpc>
                <a:spcPts val="4489"/>
              </a:lnSpc>
            </a:pPr>
            <a:r>
              <a:rPr lang="en-US" sz="3206">
                <a:solidFill>
                  <a:srgbClr val="000000"/>
                </a:solidFill>
                <a:latin typeface="Canva Sans Bold"/>
              </a:rPr>
              <a:t> </a:t>
            </a:r>
          </a:p>
          <a:p>
            <a:pPr algn="ctr" marL="692288" indent="-346144" lvl="1">
              <a:lnSpc>
                <a:spcPts val="4489"/>
              </a:lnSpc>
              <a:buFont typeface="Arial"/>
              <a:buChar char="•"/>
            </a:pPr>
            <a:r>
              <a:rPr lang="en-US" sz="3206">
                <a:solidFill>
                  <a:srgbClr val="000000"/>
                </a:solidFill>
                <a:latin typeface="Canva Sans Bold"/>
              </a:rPr>
              <a:t>In one colour quickly shade in the countries/areas which you think are most vulnerable to climate change.</a:t>
            </a:r>
          </a:p>
          <a:p>
            <a:pPr algn="ctr">
              <a:lnSpc>
                <a:spcPts val="4489"/>
              </a:lnSpc>
            </a:pPr>
          </a:p>
          <a:p>
            <a:pPr algn="ctr" marL="692288" indent="-346144" lvl="1">
              <a:lnSpc>
                <a:spcPts val="4489"/>
              </a:lnSpc>
              <a:spcBef>
                <a:spcPct val="0"/>
              </a:spcBef>
              <a:buFont typeface="Arial"/>
              <a:buChar char="•"/>
            </a:pPr>
            <a:r>
              <a:rPr lang="en-US" sz="3206">
                <a:solidFill>
                  <a:srgbClr val="000000"/>
                </a:solidFill>
                <a:latin typeface="Canva Sans Bold"/>
              </a:rPr>
              <a:t>In another colour quickly shade in the</a:t>
            </a:r>
            <a:r>
              <a:rPr lang="en-US" sz="3206">
                <a:solidFill>
                  <a:srgbClr val="000000"/>
                </a:solidFill>
                <a:latin typeface="Canva Sans Bold"/>
              </a:rPr>
              <a:t> countries/areas which you think are most responsible for causing climate change.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76414" y="1533627"/>
            <a:ext cx="13708378" cy="7219746"/>
          </a:xfrm>
          <a:custGeom>
            <a:avLst/>
            <a:gdLst/>
            <a:ahLst/>
            <a:cxnLst/>
            <a:rect r="r" b="b" t="t" l="l"/>
            <a:pathLst>
              <a:path h="7219746" w="13708378">
                <a:moveTo>
                  <a:pt x="0" y="0"/>
                </a:moveTo>
                <a:lnTo>
                  <a:pt x="13708378" y="0"/>
                </a:lnTo>
                <a:lnTo>
                  <a:pt x="13708378" y="7219746"/>
                </a:lnTo>
                <a:lnTo>
                  <a:pt x="0" y="7219746"/>
                </a:lnTo>
                <a:lnTo>
                  <a:pt x="0" y="0"/>
                </a:lnTo>
                <a:close/>
              </a:path>
            </a:pathLst>
          </a:custGeom>
          <a:blipFill>
            <a:blip r:embed="rId3"/>
            <a:stretch>
              <a:fillRect l="0" t="0" r="0" b="0"/>
            </a:stretch>
          </a:blipFill>
        </p:spPr>
      </p:sp>
      <p:sp>
        <p:nvSpPr>
          <p:cNvPr name="TextBox 3" id="3"/>
          <p:cNvSpPr txBox="true"/>
          <p:nvPr/>
        </p:nvSpPr>
        <p:spPr>
          <a:xfrm rot="0">
            <a:off x="1028700" y="533635"/>
            <a:ext cx="3347714" cy="8972681"/>
          </a:xfrm>
          <a:prstGeom prst="rect">
            <a:avLst/>
          </a:prstGeom>
        </p:spPr>
        <p:txBody>
          <a:bodyPr anchor="t" rtlCol="false" tIns="0" lIns="0" bIns="0" rIns="0">
            <a:spAutoFit/>
          </a:bodyPr>
          <a:lstStyle/>
          <a:p>
            <a:pPr algn="ctr">
              <a:lnSpc>
                <a:spcPts val="5452"/>
              </a:lnSpc>
            </a:pPr>
            <a:r>
              <a:rPr lang="en-US" sz="3894">
                <a:solidFill>
                  <a:srgbClr val="000000"/>
                </a:solidFill>
                <a:latin typeface="Canva Sans Bold"/>
              </a:rPr>
              <a:t>Compare this Map with the map you coloured in.</a:t>
            </a:r>
          </a:p>
          <a:p>
            <a:pPr algn="ctr">
              <a:lnSpc>
                <a:spcPts val="5452"/>
              </a:lnSpc>
            </a:pPr>
          </a:p>
          <a:p>
            <a:pPr algn="ctr">
              <a:lnSpc>
                <a:spcPts val="5452"/>
              </a:lnSpc>
            </a:pPr>
            <a:r>
              <a:rPr lang="en-US" sz="3894">
                <a:solidFill>
                  <a:srgbClr val="000000"/>
                </a:solidFill>
                <a:latin typeface="Canva Sans Bold"/>
              </a:rPr>
              <a:t>What do you notice about this map? </a:t>
            </a:r>
          </a:p>
          <a:p>
            <a:pPr algn="ctr">
              <a:lnSpc>
                <a:spcPts val="5452"/>
              </a:lnSpc>
            </a:pPr>
          </a:p>
          <a:p>
            <a:pPr algn="ctr">
              <a:lnSpc>
                <a:spcPts val="5452"/>
              </a:lnSpc>
            </a:pPr>
            <a:r>
              <a:rPr lang="en-US" sz="3894">
                <a:solidFill>
                  <a:srgbClr val="000000"/>
                </a:solidFill>
                <a:latin typeface="Canva Sans Bold"/>
              </a:rPr>
              <a:t>Is there anything that surprises you?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DAGEuZrElJs</dc:identifier>
  <dcterms:modified xsi:type="dcterms:W3CDTF">2011-08-01T06:04:30Z</dcterms:modified>
  <cp:revision>1</cp:revision>
  <dc:title>Mapping Climate Justice</dc:title>
</cp:coreProperties>
</file>